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media/image28.jp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71" r:id="rId5"/>
  </p:sldMasterIdLst>
  <p:notesMasterIdLst>
    <p:notesMasterId r:id="rId13"/>
  </p:notesMasterIdLst>
  <p:sldIdLst>
    <p:sldId id="400" r:id="rId6"/>
    <p:sldId id="788" r:id="rId7"/>
    <p:sldId id="794" r:id="rId8"/>
    <p:sldId id="265" r:id="rId9"/>
    <p:sldId id="680" r:id="rId10"/>
    <p:sldId id="367" r:id="rId11"/>
    <p:sldId id="79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824"/>
    <p:restoredTop sz="96327"/>
  </p:normalViewPr>
  <p:slideViewPr>
    <p:cSldViewPr snapToGrid="0" snapToObjects="1">
      <p:cViewPr varScale="1">
        <p:scale>
          <a:sx n="115" d="100"/>
          <a:sy n="115" d="100"/>
        </p:scale>
        <p:origin x="498" y="108"/>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notesMaster" Target="notesMasters/notesMaster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viewProps" Target="viewProps.xml"/><Relationship Id="rId10" Type="http://schemas.openxmlformats.org/officeDocument/2006/relationships/slide" Target="slides/slide5.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39C2A0-3901-6149-A851-B4CB480BD5DD}" type="datetimeFigureOut">
              <a:rPr lang="en-US" smtClean="0"/>
              <a:t>6/6/2023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20BF6E-6057-0B40-A36C-9A9E18283A13}" type="slidenum">
              <a:rPr lang="en-US" smtClean="0"/>
              <a:t>‹#›</a:t>
            </a:fld>
            <a:endParaRPr lang="en-US"/>
          </a:p>
        </p:txBody>
      </p:sp>
    </p:spTree>
    <p:extLst>
      <p:ext uri="{BB962C8B-B14F-4D97-AF65-F5344CB8AC3E}">
        <p14:creationId xmlns:p14="http://schemas.microsoft.com/office/powerpoint/2010/main" val="3517231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8B61A40-0226-4127-B56B-2D857AE522E7}" type="slidenum">
              <a:rPr lang="en-US" smtClean="0"/>
              <a:t>2</a:t>
            </a:fld>
            <a:endParaRPr lang="en-US"/>
          </a:p>
        </p:txBody>
      </p:sp>
    </p:spTree>
    <p:extLst>
      <p:ext uri="{BB962C8B-B14F-4D97-AF65-F5344CB8AC3E}">
        <p14:creationId xmlns:p14="http://schemas.microsoft.com/office/powerpoint/2010/main" val="19597116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B0C35C7-0614-448F-9AA7-628DF4A11DA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93535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what are the next steps you can take to start securing your check printing process? These are some of the most overlooked security gaps. </a:t>
            </a:r>
          </a:p>
          <a:p>
            <a:pPr marL="110071" indent="-110071">
              <a:buFont typeface="Arial" panose="020B0604020202020204" pitchFamily="34" charset="0"/>
              <a:buChar char="•"/>
            </a:pPr>
            <a:r>
              <a:rPr lang="en-US" b="1" dirty="0"/>
              <a:t>Pre printed check- </a:t>
            </a:r>
            <a:r>
              <a:rPr lang="en-US" b="0" dirty="0"/>
              <a:t>these</a:t>
            </a:r>
            <a:r>
              <a:rPr lang="en-US" b="1" dirty="0"/>
              <a:t> </a:t>
            </a:r>
            <a:r>
              <a:rPr lang="en-US" dirty="0"/>
              <a:t>are a high theft risk both internal and external</a:t>
            </a:r>
          </a:p>
          <a:p>
            <a:pPr marL="110071" indent="-110071">
              <a:buFont typeface="Arial" panose="020B0604020202020204" pitchFamily="34" charset="0"/>
              <a:buChar char="•"/>
            </a:pPr>
            <a:r>
              <a:rPr lang="en-US" b="1" dirty="0"/>
              <a:t>Outdated Software-</a:t>
            </a:r>
            <a:r>
              <a:rPr lang="en-US" b="0" dirty="0"/>
              <a:t>Are you printing additional anti-copy, anti alteration watermarks on the check? Does your software have positive pay and auditing/reporting functionality? </a:t>
            </a:r>
          </a:p>
          <a:p>
            <a:pPr marL="110071" indent="-110071">
              <a:buFont typeface="Arial" panose="020B0604020202020204" pitchFamily="34" charset="0"/>
              <a:buChar char="•"/>
            </a:pPr>
            <a:r>
              <a:rPr lang="en-US" b="1" dirty="0"/>
              <a:t>Nonsecure Toner-</a:t>
            </a:r>
            <a:r>
              <a:rPr lang="en-US" b="0" dirty="0"/>
              <a:t> Does your MICR toner have anti-tamper technology?</a:t>
            </a:r>
          </a:p>
          <a:p>
            <a:pPr marL="110071" indent="-110071">
              <a:buFont typeface="Arial" panose="020B0604020202020204" pitchFamily="34" charset="0"/>
              <a:buChar char="•"/>
            </a:pPr>
            <a:r>
              <a:rPr lang="en-US" b="1" dirty="0"/>
              <a:t>Nonsecure Signatures-</a:t>
            </a:r>
            <a:r>
              <a:rPr lang="en-US" b="0" dirty="0"/>
              <a:t>Are your digital signatures locked down?</a:t>
            </a:r>
          </a:p>
          <a:p>
            <a:pPr marL="110071" indent="-110071">
              <a:buFont typeface="Arial" panose="020B0604020202020204" pitchFamily="34" charset="0"/>
              <a:buChar char="•"/>
            </a:pPr>
            <a:r>
              <a:rPr lang="en-US" b="1" dirty="0"/>
              <a:t>Outdated printer-</a:t>
            </a:r>
            <a:r>
              <a:rPr lang="en-US" b="0" dirty="0"/>
              <a:t>Does it protect not only your endpoint from malicious intrusion, but does it have added check printing security to prevent unauthorized check printing? In 2016 HP released security firmware to prevent network intrusion. Any printer put into production prior to 2016 is opening our clients to hacker intrusion.</a:t>
            </a:r>
            <a:endParaRPr lang="en-US" b="1"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B0C35C7-0614-448F-9AA7-628DF4A11DA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765849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B0C35C7-0614-448F-9AA7-628DF4A11DA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39990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35">
              <a:defRPr/>
            </a:pPr>
            <a:r>
              <a:rPr lang="en-US" dirty="0"/>
              <a:t>Cost difference between competitor and remanufactured toners is our red security dye…more so than magnetized ink that passes industrial standards. The TROY red dye secures the entire document from chemical washing.</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AA50A7-AA1D-4D90-B1CE-AD5461A6651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4891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a:t>If all you are doing is talking about print, you are not differentiating yourself for you customer</a:t>
            </a:r>
          </a:p>
          <a:p>
            <a:endParaRPr lang="en-US" dirty="0"/>
          </a:p>
          <a:p>
            <a:r>
              <a:rPr lang="en-US" dirty="0"/>
              <a:t>Create value, trust, and awareness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8B61A40-0226-4127-B56B-2D857AE522E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0121014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normAutofit/>
          </a:bodyPr>
          <a:lstStyle>
            <a:lvl1pPr algn="ctr">
              <a:defRPr sz="7200" b="1">
                <a:latin typeface="Univers LT Std 47 Cn Lt" panose="020B0406020202040204" pitchFamily="34" charset="0"/>
              </a:defRPr>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pic>
        <p:nvPicPr>
          <p:cNvPr id="7" name="Picture 6"/>
          <p:cNvPicPr>
            <a:picLocks noChangeAspect="1"/>
          </p:cNvPicPr>
          <p:nvPr/>
        </p:nvPicPr>
        <p:blipFill>
          <a:blip r:embed="rId2"/>
          <a:stretch>
            <a:fillRect/>
          </a:stretch>
        </p:blipFill>
        <p:spPr>
          <a:xfrm>
            <a:off x="10625178" y="6040499"/>
            <a:ext cx="1481484" cy="604446"/>
          </a:xfrm>
          <a:prstGeom prst="rect">
            <a:avLst/>
          </a:prstGeom>
        </p:spPr>
      </p:pic>
      <p:sp>
        <p:nvSpPr>
          <p:cNvPr id="8" name="Rectangle 7"/>
          <p:cNvSpPr/>
          <p:nvPr/>
        </p:nvSpPr>
        <p:spPr>
          <a:xfrm>
            <a:off x="0" y="6698751"/>
            <a:ext cx="12192000" cy="159249"/>
          </a:xfrm>
          <a:prstGeom prst="rect">
            <a:avLst/>
          </a:prstGeom>
          <a:solidFill>
            <a:srgbClr val="0049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Tree>
    <p:extLst>
      <p:ext uri="{BB962C8B-B14F-4D97-AF65-F5344CB8AC3E}">
        <p14:creationId xmlns:p14="http://schemas.microsoft.com/office/powerpoint/2010/main" val="27627885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284270"/>
            <a:ext cx="10515600" cy="4892693"/>
          </a:xfrm>
        </p:spPr>
        <p:txBody>
          <a:bodyPr/>
          <a:lstStyle>
            <a:lvl2pPr>
              <a:defRPr>
                <a:solidFill>
                  <a:schemeClr val="bg2">
                    <a:lumMod val="75000"/>
                  </a:schemeClr>
                </a:solidFill>
              </a:defRPr>
            </a:lvl2pPr>
            <a:lvl3pPr>
              <a:defRPr>
                <a:solidFill>
                  <a:schemeClr val="bg2">
                    <a:lumMod val="75000"/>
                  </a:schemeClr>
                </a:solidFill>
              </a:defRPr>
            </a:lvl3pPr>
            <a:lvl4pPr>
              <a:defRPr>
                <a:solidFill>
                  <a:schemeClr val="bg2">
                    <a:lumMod val="75000"/>
                  </a:schemeClr>
                </a:solidFill>
              </a:defRPr>
            </a:lvl4pPr>
            <a:lvl5pPr>
              <a:defRPr>
                <a:solidFill>
                  <a:schemeClr val="bg2">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p:cNvSpPr/>
          <p:nvPr/>
        </p:nvSpPr>
        <p:spPr>
          <a:xfrm>
            <a:off x="0" y="0"/>
            <a:ext cx="12192000" cy="863029"/>
          </a:xfrm>
          <a:prstGeom prst="rect">
            <a:avLst/>
          </a:prstGeom>
          <a:solidFill>
            <a:srgbClr val="0049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48124" y="-131621"/>
            <a:ext cx="1979862" cy="1105722"/>
          </a:xfrm>
          <a:prstGeom prst="rect">
            <a:avLst/>
          </a:prstGeom>
        </p:spPr>
      </p:pic>
      <p:sp>
        <p:nvSpPr>
          <p:cNvPr id="2" name="Title 1"/>
          <p:cNvSpPr>
            <a:spLocks noGrp="1"/>
          </p:cNvSpPr>
          <p:nvPr>
            <p:ph type="title"/>
          </p:nvPr>
        </p:nvSpPr>
        <p:spPr>
          <a:xfrm>
            <a:off x="215754" y="0"/>
            <a:ext cx="9958393" cy="863029"/>
          </a:xfrm>
        </p:spPr>
        <p:txBody>
          <a:bodyPr>
            <a:normAutofit/>
          </a:bodyPr>
          <a:lstStyle>
            <a:lvl1pPr>
              <a:defRPr sz="4800" b="1">
                <a:solidFill>
                  <a:schemeClr val="bg1"/>
                </a:solidFill>
                <a:latin typeface="Univers LT Std 47 Cn Lt" panose="020B040602020204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5927741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196032"/>
            <a:ext cx="10515600" cy="2852737"/>
          </a:xfrm>
        </p:spPr>
        <p:txBody>
          <a:bodyPr anchor="b">
            <a:normAutofit/>
          </a:bodyPr>
          <a:lstStyle>
            <a:lvl1pPr>
              <a:defRPr sz="7200" b="1">
                <a:latin typeface="Univers LT Std 47 Cn Lt" panose="020B0406020202040204" pitchFamily="34" charset="0"/>
              </a:defRPr>
            </a:lvl1pPr>
          </a:lstStyle>
          <a:p>
            <a:r>
              <a:rPr lang="en-US"/>
              <a:t>Click to edit Master title style</a:t>
            </a:r>
            <a:endParaRPr lang="en-US" dirty="0"/>
          </a:p>
        </p:txBody>
      </p:sp>
      <p:sp>
        <p:nvSpPr>
          <p:cNvPr id="3" name="Text Placeholder 2"/>
          <p:cNvSpPr>
            <a:spLocks noGrp="1"/>
          </p:cNvSpPr>
          <p:nvPr>
            <p:ph type="body" idx="1"/>
          </p:nvPr>
        </p:nvSpPr>
        <p:spPr>
          <a:xfrm>
            <a:off x="831850" y="4075757"/>
            <a:ext cx="10515600" cy="1500187"/>
          </a:xfrm>
        </p:spPr>
        <p:txBody>
          <a:bodyPr/>
          <a:lstStyle>
            <a:lvl1pPr marL="0" indent="0" algn="r">
              <a:buNone/>
              <a:defRPr sz="2400">
                <a:solidFill>
                  <a:schemeClr val="bg2">
                    <a:lumMod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pic>
        <p:nvPicPr>
          <p:cNvPr id="8" name="Picture 7"/>
          <p:cNvPicPr>
            <a:picLocks noChangeAspect="1"/>
          </p:cNvPicPr>
          <p:nvPr/>
        </p:nvPicPr>
        <p:blipFill>
          <a:blip r:embed="rId2"/>
          <a:stretch>
            <a:fillRect/>
          </a:stretch>
        </p:blipFill>
        <p:spPr>
          <a:xfrm>
            <a:off x="10625178" y="6040499"/>
            <a:ext cx="1481484" cy="604446"/>
          </a:xfrm>
          <a:prstGeom prst="rect">
            <a:avLst/>
          </a:prstGeom>
        </p:spPr>
      </p:pic>
      <p:sp>
        <p:nvSpPr>
          <p:cNvPr id="9" name="Rectangle 8"/>
          <p:cNvSpPr/>
          <p:nvPr/>
        </p:nvSpPr>
        <p:spPr>
          <a:xfrm>
            <a:off x="0" y="6698751"/>
            <a:ext cx="12192000" cy="159249"/>
          </a:xfrm>
          <a:prstGeom prst="rect">
            <a:avLst/>
          </a:prstGeom>
          <a:solidFill>
            <a:srgbClr val="0049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Tree>
    <p:extLst>
      <p:ext uri="{BB962C8B-B14F-4D97-AF65-F5344CB8AC3E}">
        <p14:creationId xmlns:p14="http://schemas.microsoft.com/office/powerpoint/2010/main" val="25395209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p:nvPr/>
        </p:nvSpPr>
        <p:spPr>
          <a:xfrm>
            <a:off x="0" y="0"/>
            <a:ext cx="12192000" cy="863029"/>
          </a:xfrm>
          <a:prstGeom prst="rect">
            <a:avLst/>
          </a:prstGeom>
          <a:solidFill>
            <a:srgbClr val="0049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48124" y="-131621"/>
            <a:ext cx="1979862" cy="1105722"/>
          </a:xfrm>
          <a:prstGeom prst="rect">
            <a:avLst/>
          </a:prstGeom>
        </p:spPr>
      </p:pic>
      <p:sp>
        <p:nvSpPr>
          <p:cNvPr id="2" name="Title 1"/>
          <p:cNvSpPr>
            <a:spLocks noGrp="1"/>
          </p:cNvSpPr>
          <p:nvPr>
            <p:ph type="title"/>
          </p:nvPr>
        </p:nvSpPr>
        <p:spPr>
          <a:xfrm>
            <a:off x="211475" y="0"/>
            <a:ext cx="9985821" cy="863029"/>
          </a:xfrm>
        </p:spPr>
        <p:txBody>
          <a:bodyPr>
            <a:normAutofit/>
          </a:bodyPr>
          <a:lstStyle>
            <a:lvl1pPr>
              <a:defRPr sz="4800" b="1">
                <a:solidFill>
                  <a:schemeClr val="bg1"/>
                </a:solidFill>
                <a:latin typeface="Univers LT Std 47 Cn Lt" panose="020B0406020202040204" pitchFamily="34" charset="0"/>
              </a:defRPr>
            </a:lvl1p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lvl2pPr>
              <a:defRPr>
                <a:solidFill>
                  <a:schemeClr val="bg2">
                    <a:lumMod val="75000"/>
                  </a:schemeClr>
                </a:solidFill>
              </a:defRPr>
            </a:lvl2pPr>
            <a:lvl3pPr>
              <a:defRPr>
                <a:solidFill>
                  <a:schemeClr val="bg2">
                    <a:lumMod val="75000"/>
                  </a:schemeClr>
                </a:solidFill>
              </a:defRPr>
            </a:lvl3pPr>
            <a:lvl4pPr>
              <a:defRPr>
                <a:solidFill>
                  <a:schemeClr val="bg2">
                    <a:lumMod val="75000"/>
                  </a:schemeClr>
                </a:solidFill>
              </a:defRPr>
            </a:lvl4pPr>
            <a:lvl5pPr>
              <a:defRPr>
                <a:solidFill>
                  <a:schemeClr val="bg2">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lvl2pPr>
              <a:defRPr>
                <a:solidFill>
                  <a:schemeClr val="bg2">
                    <a:lumMod val="75000"/>
                  </a:schemeClr>
                </a:solidFill>
              </a:defRPr>
            </a:lvl2pPr>
            <a:lvl3pPr>
              <a:defRPr>
                <a:solidFill>
                  <a:schemeClr val="bg2">
                    <a:lumMod val="75000"/>
                  </a:schemeClr>
                </a:solidFill>
              </a:defRPr>
            </a:lvl3pPr>
            <a:lvl4pPr>
              <a:defRPr>
                <a:solidFill>
                  <a:schemeClr val="bg2">
                    <a:lumMod val="75000"/>
                  </a:schemeClr>
                </a:solidFill>
              </a:defRPr>
            </a:lvl4pPr>
            <a:lvl5pPr>
              <a:defRPr>
                <a:solidFill>
                  <a:schemeClr val="bg2">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66841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214650"/>
            <a:ext cx="10515600" cy="1325563"/>
          </a:xfrm>
        </p:spPr>
        <p:txBody>
          <a:bodyPr>
            <a:normAutofit/>
          </a:bodyPr>
          <a:lstStyle>
            <a:lvl1pPr>
              <a:defRPr sz="4800" b="1">
                <a:latin typeface="Univers LT Std 47 Cn Lt" panose="020B0406020202040204" pitchFamily="34" charset="0"/>
              </a:defRPr>
            </a:lvl1pPr>
          </a:lstStyle>
          <a:p>
            <a:r>
              <a:rPr lang="en-US"/>
              <a:t>Click to edit Master title style</a:t>
            </a:r>
            <a:endParaRPr lang="en-US" dirty="0"/>
          </a:p>
        </p:txBody>
      </p:sp>
      <p:sp>
        <p:nvSpPr>
          <p:cNvPr id="3" name="Text Placeholder 2"/>
          <p:cNvSpPr>
            <a:spLocks noGrp="1"/>
          </p:cNvSpPr>
          <p:nvPr>
            <p:ph type="body" idx="1"/>
          </p:nvPr>
        </p:nvSpPr>
        <p:spPr>
          <a:xfrm>
            <a:off x="839788" y="1530688"/>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354600"/>
            <a:ext cx="5157787" cy="3684588"/>
          </a:xfrm>
        </p:spPr>
        <p:txBody>
          <a:bodyPr/>
          <a:lstStyle>
            <a:lvl2pPr>
              <a:defRPr>
                <a:solidFill>
                  <a:schemeClr val="bg2">
                    <a:lumMod val="75000"/>
                  </a:schemeClr>
                </a:solidFill>
              </a:defRPr>
            </a:lvl2pPr>
            <a:lvl3pPr>
              <a:defRPr>
                <a:solidFill>
                  <a:schemeClr val="bg2">
                    <a:lumMod val="75000"/>
                  </a:schemeClr>
                </a:solidFill>
              </a:defRPr>
            </a:lvl3pPr>
            <a:lvl4pPr>
              <a:defRPr>
                <a:solidFill>
                  <a:schemeClr val="bg2">
                    <a:lumMod val="75000"/>
                  </a:schemeClr>
                </a:solidFill>
              </a:defRPr>
            </a:lvl4pPr>
            <a:lvl5pPr>
              <a:defRPr>
                <a:solidFill>
                  <a:schemeClr val="bg2">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530688"/>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354600"/>
            <a:ext cx="5183188" cy="3684588"/>
          </a:xfrm>
        </p:spPr>
        <p:txBody>
          <a:bodyPr/>
          <a:lstStyle>
            <a:lvl2pPr>
              <a:defRPr>
                <a:solidFill>
                  <a:schemeClr val="bg2">
                    <a:lumMod val="75000"/>
                  </a:schemeClr>
                </a:solidFill>
              </a:defRPr>
            </a:lvl2pPr>
            <a:lvl3pPr>
              <a:defRPr>
                <a:solidFill>
                  <a:schemeClr val="bg2">
                    <a:lumMod val="75000"/>
                  </a:schemeClr>
                </a:solidFill>
              </a:defRPr>
            </a:lvl3pPr>
            <a:lvl4pPr>
              <a:defRPr>
                <a:solidFill>
                  <a:schemeClr val="bg2">
                    <a:lumMod val="75000"/>
                  </a:schemeClr>
                </a:solidFill>
              </a:defRPr>
            </a:lvl4pPr>
            <a:lvl5pPr>
              <a:defRPr>
                <a:solidFill>
                  <a:schemeClr val="bg2">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0" name="Picture 9"/>
          <p:cNvPicPr>
            <a:picLocks noChangeAspect="1"/>
          </p:cNvPicPr>
          <p:nvPr/>
        </p:nvPicPr>
        <p:blipFill>
          <a:blip r:embed="rId2"/>
          <a:stretch>
            <a:fillRect/>
          </a:stretch>
        </p:blipFill>
        <p:spPr>
          <a:xfrm>
            <a:off x="10625178" y="6040499"/>
            <a:ext cx="1481484" cy="604446"/>
          </a:xfrm>
          <a:prstGeom prst="rect">
            <a:avLst/>
          </a:prstGeom>
        </p:spPr>
      </p:pic>
      <p:sp>
        <p:nvSpPr>
          <p:cNvPr id="11" name="Rectangle 10"/>
          <p:cNvSpPr/>
          <p:nvPr/>
        </p:nvSpPr>
        <p:spPr>
          <a:xfrm>
            <a:off x="0" y="6698751"/>
            <a:ext cx="12192000" cy="159249"/>
          </a:xfrm>
          <a:prstGeom prst="rect">
            <a:avLst/>
          </a:prstGeom>
          <a:solidFill>
            <a:srgbClr val="0049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Tree>
    <p:extLst>
      <p:ext uri="{BB962C8B-B14F-4D97-AF65-F5344CB8AC3E}">
        <p14:creationId xmlns:p14="http://schemas.microsoft.com/office/powerpoint/2010/main" val="815561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4800" b="1">
                <a:latin typeface="Univers LT Std 47 Cn Lt" panose="020B0406020202040204" pitchFamily="34" charset="0"/>
              </a:defRPr>
            </a:lvl1pPr>
          </a:lstStyle>
          <a:p>
            <a:r>
              <a:rPr lang="en-US"/>
              <a:t>Click to edit Master title style</a:t>
            </a:r>
            <a:endParaRPr lang="en-US" dirty="0"/>
          </a:p>
        </p:txBody>
      </p:sp>
      <p:pic>
        <p:nvPicPr>
          <p:cNvPr id="6" name="Picture 5"/>
          <p:cNvPicPr>
            <a:picLocks noChangeAspect="1"/>
          </p:cNvPicPr>
          <p:nvPr/>
        </p:nvPicPr>
        <p:blipFill>
          <a:blip r:embed="rId2"/>
          <a:stretch>
            <a:fillRect/>
          </a:stretch>
        </p:blipFill>
        <p:spPr>
          <a:xfrm>
            <a:off x="10625178" y="6040499"/>
            <a:ext cx="1481484" cy="604446"/>
          </a:xfrm>
          <a:prstGeom prst="rect">
            <a:avLst/>
          </a:prstGeom>
        </p:spPr>
      </p:pic>
      <p:sp>
        <p:nvSpPr>
          <p:cNvPr id="7" name="Rectangle 6"/>
          <p:cNvSpPr/>
          <p:nvPr/>
        </p:nvSpPr>
        <p:spPr>
          <a:xfrm>
            <a:off x="0" y="6698751"/>
            <a:ext cx="12192000" cy="159249"/>
          </a:xfrm>
          <a:prstGeom prst="rect">
            <a:avLst/>
          </a:prstGeom>
          <a:solidFill>
            <a:srgbClr val="0049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Tree>
    <p:extLst>
      <p:ext uri="{BB962C8B-B14F-4D97-AF65-F5344CB8AC3E}">
        <p14:creationId xmlns:p14="http://schemas.microsoft.com/office/powerpoint/2010/main" val="2813101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0625178" y="6040499"/>
            <a:ext cx="1481484" cy="604446"/>
          </a:xfrm>
          <a:prstGeom prst="rect">
            <a:avLst/>
          </a:prstGeom>
        </p:spPr>
      </p:pic>
      <p:sp>
        <p:nvSpPr>
          <p:cNvPr id="6" name="Rectangle 5"/>
          <p:cNvSpPr/>
          <p:nvPr/>
        </p:nvSpPr>
        <p:spPr>
          <a:xfrm>
            <a:off x="0" y="6698751"/>
            <a:ext cx="12192000" cy="159249"/>
          </a:xfrm>
          <a:prstGeom prst="rect">
            <a:avLst/>
          </a:prstGeom>
          <a:solidFill>
            <a:srgbClr val="0049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Tree>
    <p:extLst>
      <p:ext uri="{BB962C8B-B14F-4D97-AF65-F5344CB8AC3E}">
        <p14:creationId xmlns:p14="http://schemas.microsoft.com/office/powerpoint/2010/main" val="34830261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Rectangle 1"/>
          <p:cNvSpPr/>
          <p:nvPr/>
        </p:nvSpPr>
        <p:spPr>
          <a:xfrm>
            <a:off x="0" y="0"/>
            <a:ext cx="12192000" cy="863029"/>
          </a:xfrm>
          <a:prstGeom prst="rect">
            <a:avLst/>
          </a:prstGeom>
          <a:solidFill>
            <a:srgbClr val="0049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48124" y="-131621"/>
            <a:ext cx="1979862" cy="1105722"/>
          </a:xfrm>
          <a:prstGeom prst="rect">
            <a:avLst/>
          </a:prstGeom>
        </p:spPr>
      </p:pic>
    </p:spTree>
    <p:extLst>
      <p:ext uri="{BB962C8B-B14F-4D97-AF65-F5344CB8AC3E}">
        <p14:creationId xmlns:p14="http://schemas.microsoft.com/office/powerpoint/2010/main" val="11733746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solidFill>
                  <a:schemeClr val="bg2">
                    <a:lumMod val="7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pic>
        <p:nvPicPr>
          <p:cNvPr id="8" name="Picture 7"/>
          <p:cNvPicPr>
            <a:picLocks noChangeAspect="1"/>
          </p:cNvPicPr>
          <p:nvPr/>
        </p:nvPicPr>
        <p:blipFill>
          <a:blip r:embed="rId2"/>
          <a:stretch>
            <a:fillRect/>
          </a:stretch>
        </p:blipFill>
        <p:spPr>
          <a:xfrm>
            <a:off x="10625178" y="6040499"/>
            <a:ext cx="1481484" cy="604446"/>
          </a:xfrm>
          <a:prstGeom prst="rect">
            <a:avLst/>
          </a:prstGeom>
        </p:spPr>
      </p:pic>
      <p:sp>
        <p:nvSpPr>
          <p:cNvPr id="9" name="Rectangle 8"/>
          <p:cNvSpPr/>
          <p:nvPr/>
        </p:nvSpPr>
        <p:spPr>
          <a:xfrm>
            <a:off x="0" y="6698751"/>
            <a:ext cx="12192000" cy="159249"/>
          </a:xfrm>
          <a:prstGeom prst="rect">
            <a:avLst/>
          </a:prstGeom>
          <a:solidFill>
            <a:srgbClr val="0049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Tree>
    <p:extLst>
      <p:ext uri="{BB962C8B-B14F-4D97-AF65-F5344CB8AC3E}">
        <p14:creationId xmlns:p14="http://schemas.microsoft.com/office/powerpoint/2010/main" val="2370387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1_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4853" y="1186662"/>
            <a:ext cx="4225372" cy="1600200"/>
          </a:xfrm>
        </p:spPr>
        <p:txBody>
          <a:bodyPr anchor="b"/>
          <a:lstStyle>
            <a:lvl1pPr>
              <a:defRPr sz="3200"/>
            </a:lvl1pPr>
          </a:lstStyle>
          <a:p>
            <a:r>
              <a:rPr lang="en-US"/>
              <a:t>Click to edit Master title style</a:t>
            </a:r>
            <a:endParaRPr lang="en-US" dirty="0"/>
          </a:p>
        </p:txBody>
      </p:sp>
      <p:sp>
        <p:nvSpPr>
          <p:cNvPr id="3" name="Picture Placeholder 2"/>
          <p:cNvSpPr>
            <a:spLocks noGrp="1"/>
          </p:cNvSpPr>
          <p:nvPr>
            <p:ph type="pic" idx="1"/>
          </p:nvPr>
        </p:nvSpPr>
        <p:spPr>
          <a:xfrm>
            <a:off x="5285930" y="1429211"/>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54853" y="2786862"/>
            <a:ext cx="4225372" cy="3811588"/>
          </a:xfrm>
        </p:spPr>
        <p:txBody>
          <a:bodyPr/>
          <a:lstStyle>
            <a:lvl1pPr marL="0" indent="0">
              <a:buNone/>
              <a:defRPr sz="1600">
                <a:solidFill>
                  <a:schemeClr val="bg2">
                    <a:lumMod val="7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Rectangle 6"/>
          <p:cNvSpPr/>
          <p:nvPr/>
        </p:nvSpPr>
        <p:spPr>
          <a:xfrm>
            <a:off x="0" y="0"/>
            <a:ext cx="12192000" cy="863029"/>
          </a:xfrm>
          <a:prstGeom prst="rect">
            <a:avLst/>
          </a:prstGeom>
          <a:solidFill>
            <a:srgbClr val="0049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48124" y="-131621"/>
            <a:ext cx="1979862" cy="1105722"/>
          </a:xfrm>
          <a:prstGeom prst="rect">
            <a:avLst/>
          </a:prstGeom>
        </p:spPr>
      </p:pic>
    </p:spTree>
    <p:extLst>
      <p:ext uri="{BB962C8B-B14F-4D97-AF65-F5344CB8AC3E}">
        <p14:creationId xmlns:p14="http://schemas.microsoft.com/office/powerpoint/2010/main" val="41412288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2239074"/>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6/6/2023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8755481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a:xfrm>
            <a:off x="1876525" y="2580991"/>
            <a:ext cx="8438948" cy="1679370"/>
          </a:xfrm>
        </p:spPr>
        <p:txBody>
          <a:bodyPr lIns="0" tIns="0" rIns="0" bIns="0"/>
          <a:lstStyle>
            <a:lvl1pPr>
              <a:defRPr sz="10913" b="1" i="0">
                <a:solidFill>
                  <a:schemeClr val="bg1"/>
                </a:solidFill>
                <a:latin typeface="Proxima Nova"/>
                <a:cs typeface="Proxima Nova"/>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6/6/2023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6124922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a:xfrm>
            <a:off x="1876525" y="2580991"/>
            <a:ext cx="8438948" cy="1679370"/>
          </a:xfrm>
        </p:spPr>
        <p:txBody>
          <a:bodyPr lIns="0" tIns="0" rIns="0" bIns="0"/>
          <a:lstStyle>
            <a:lvl1pPr>
              <a:defRPr sz="10913" b="1" i="0">
                <a:solidFill>
                  <a:schemeClr val="bg1"/>
                </a:solidFill>
                <a:latin typeface="Proxima Nova"/>
                <a:cs typeface="Proxima Nova"/>
              </a:defRPr>
            </a:lvl1pPr>
          </a:lstStyle>
          <a:p>
            <a:endParaRPr/>
          </a:p>
        </p:txBody>
      </p:sp>
      <p:sp>
        <p:nvSpPr>
          <p:cNvPr id="3" name="Holder 3"/>
          <p:cNvSpPr>
            <a:spLocks noGrp="1"/>
          </p:cNvSpPr>
          <p:nvPr>
            <p:ph sz="half" idx="2"/>
          </p:nvPr>
        </p:nvSpPr>
        <p:spPr>
          <a:xfrm>
            <a:off x="609600" y="1577340"/>
            <a:ext cx="530352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276999"/>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6/6/2023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3797315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8000"/>
          </a:xfrm>
          <a:custGeom>
            <a:avLst/>
            <a:gdLst/>
            <a:ahLst/>
            <a:cxnLst/>
            <a:rect l="l" t="t" r="r" b="b"/>
            <a:pathLst>
              <a:path w="16256000" h="9144000">
                <a:moveTo>
                  <a:pt x="0" y="9144000"/>
                </a:moveTo>
                <a:lnTo>
                  <a:pt x="16256000" y="9144000"/>
                </a:lnTo>
                <a:lnTo>
                  <a:pt x="16256000" y="0"/>
                </a:lnTo>
                <a:lnTo>
                  <a:pt x="0" y="0"/>
                </a:lnTo>
                <a:lnTo>
                  <a:pt x="0" y="9144000"/>
                </a:lnTo>
                <a:close/>
              </a:path>
            </a:pathLst>
          </a:custGeom>
          <a:solidFill>
            <a:srgbClr val="354B6C"/>
          </a:solidFill>
        </p:spPr>
        <p:txBody>
          <a:bodyPr wrap="square" lIns="0" tIns="0" rIns="0" bIns="0" rtlCol="0"/>
          <a:lstStyle/>
          <a:p>
            <a:endParaRPr sz="1350"/>
          </a:p>
        </p:txBody>
      </p:sp>
      <p:sp>
        <p:nvSpPr>
          <p:cNvPr id="2" name="Holder 2"/>
          <p:cNvSpPr>
            <a:spLocks noGrp="1"/>
          </p:cNvSpPr>
          <p:nvPr>
            <p:ph type="title"/>
          </p:nvPr>
        </p:nvSpPr>
        <p:spPr>
          <a:xfrm>
            <a:off x="1876525" y="2580991"/>
            <a:ext cx="8438948" cy="1679370"/>
          </a:xfrm>
        </p:spPr>
        <p:txBody>
          <a:bodyPr lIns="0" tIns="0" rIns="0" bIns="0"/>
          <a:lstStyle>
            <a:lvl1pPr>
              <a:defRPr sz="10913" b="1" i="0">
                <a:solidFill>
                  <a:schemeClr val="bg1"/>
                </a:solidFill>
                <a:latin typeface="Proxima Nova"/>
                <a:cs typeface="Proxima Nova"/>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6/6/2023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97496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6/6/2023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5886175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AD374-B969-B645-A72F-F16F28DF4A22}"/>
              </a:ext>
            </a:extLst>
          </p:cNvPr>
          <p:cNvSpPr>
            <a:spLocks noGrp="1"/>
          </p:cNvSpPr>
          <p:nvPr>
            <p:ph type="ctrTitle"/>
          </p:nvPr>
        </p:nvSpPr>
        <p:spPr>
          <a:xfrm>
            <a:off x="1524000" y="1663305"/>
            <a:ext cx="9144000" cy="184666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5322C2C-06CB-1E42-A72E-C339D0D2C6B1}"/>
              </a:ext>
            </a:extLst>
          </p:cNvPr>
          <p:cNvSpPr>
            <a:spLocks noGrp="1"/>
          </p:cNvSpPr>
          <p:nvPr>
            <p:ph type="subTitle" idx="1"/>
          </p:nvPr>
        </p:nvSpPr>
        <p:spPr>
          <a:xfrm>
            <a:off x="1524000" y="3602038"/>
            <a:ext cx="9144000" cy="369332"/>
          </a:xfrm>
        </p:spPr>
        <p:txBody>
          <a:bodyPr/>
          <a:lstStyle>
            <a:lvl1pPr marL="0" indent="0" algn="ctr">
              <a:buNone/>
              <a:defRPr sz="2400"/>
            </a:lvl1pPr>
            <a:lvl2pPr marL="457189" indent="0" algn="ctr">
              <a:buNone/>
              <a:defRPr sz="2000"/>
            </a:lvl2pPr>
            <a:lvl3pPr marL="914378" indent="0" algn="ctr">
              <a:buNone/>
              <a:defRPr sz="1800"/>
            </a:lvl3pPr>
            <a:lvl4pPr marL="1371566" indent="0" algn="ctr">
              <a:buNone/>
              <a:defRPr sz="1600"/>
            </a:lvl4pPr>
            <a:lvl5pPr marL="1828754" indent="0" algn="ctr">
              <a:buNone/>
              <a:defRPr sz="1600"/>
            </a:lvl5pPr>
            <a:lvl6pPr marL="2285943" indent="0" algn="ctr">
              <a:buNone/>
              <a:defRPr sz="1600"/>
            </a:lvl6pPr>
            <a:lvl7pPr marL="2743132" indent="0" algn="ctr">
              <a:buNone/>
              <a:defRPr sz="1600"/>
            </a:lvl7pPr>
            <a:lvl8pPr marL="3200320" indent="0" algn="ctr">
              <a:buNone/>
              <a:defRPr sz="1600"/>
            </a:lvl8pPr>
            <a:lvl9pPr marL="3657509"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5567EC-F339-CE44-B462-B3AB1EF0B8F7}"/>
              </a:ext>
            </a:extLst>
          </p:cNvPr>
          <p:cNvSpPr>
            <a:spLocks noGrp="1"/>
          </p:cNvSpPr>
          <p:nvPr>
            <p:ph type="dt" sz="half" idx="10"/>
          </p:nvPr>
        </p:nvSpPr>
        <p:spPr>
          <a:xfrm>
            <a:off x="609600" y="6377941"/>
            <a:ext cx="2804160" cy="276999"/>
          </a:xfrm>
        </p:spPr>
        <p:txBody>
          <a:bodyPr/>
          <a:lstStyle/>
          <a:p>
            <a:fld id="{81E97890-8E6D-BC4F-A30A-339155608A33}" type="datetimeFigureOut">
              <a:rPr lang="en-US" smtClean="0"/>
              <a:t>6/6/2023</a:t>
            </a:fld>
            <a:endParaRPr lang="en-US"/>
          </a:p>
        </p:txBody>
      </p:sp>
      <p:sp>
        <p:nvSpPr>
          <p:cNvPr id="5" name="Footer Placeholder 4">
            <a:extLst>
              <a:ext uri="{FF2B5EF4-FFF2-40B4-BE49-F238E27FC236}">
                <a16:creationId xmlns:a16="http://schemas.microsoft.com/office/drawing/2014/main" id="{6FC2626C-4522-094B-A773-07849C3AC4BA}"/>
              </a:ext>
            </a:extLst>
          </p:cNvPr>
          <p:cNvSpPr>
            <a:spLocks noGrp="1"/>
          </p:cNvSpPr>
          <p:nvPr>
            <p:ph type="ftr" sz="quarter" idx="11"/>
          </p:nvPr>
        </p:nvSpPr>
        <p:spPr>
          <a:xfrm>
            <a:off x="4145280" y="6377941"/>
            <a:ext cx="3901440" cy="276999"/>
          </a:xfrm>
        </p:spPr>
        <p:txBody>
          <a:bodyPr/>
          <a:lstStyle/>
          <a:p>
            <a:endParaRPr lang="en-US"/>
          </a:p>
        </p:txBody>
      </p:sp>
      <p:sp>
        <p:nvSpPr>
          <p:cNvPr id="6" name="Slide Number Placeholder 5">
            <a:extLst>
              <a:ext uri="{FF2B5EF4-FFF2-40B4-BE49-F238E27FC236}">
                <a16:creationId xmlns:a16="http://schemas.microsoft.com/office/drawing/2014/main" id="{8A11692F-2B84-804A-8553-05DFDBAC00C9}"/>
              </a:ext>
            </a:extLst>
          </p:cNvPr>
          <p:cNvSpPr>
            <a:spLocks noGrp="1"/>
          </p:cNvSpPr>
          <p:nvPr>
            <p:ph type="sldNum" sz="quarter" idx="12"/>
          </p:nvPr>
        </p:nvSpPr>
        <p:spPr>
          <a:xfrm>
            <a:off x="8778240" y="6377941"/>
            <a:ext cx="2804160" cy="276999"/>
          </a:xfrm>
        </p:spPr>
        <p:txBody>
          <a:bodyPr/>
          <a:lstStyle/>
          <a:p>
            <a:fld id="{C9BE4A0E-8F83-5349-A726-AA828176714E}" type="slidenum">
              <a:rPr lang="en-US" smtClean="0"/>
              <a:t>‹#›</a:t>
            </a:fld>
            <a:endParaRPr lang="en-US"/>
          </a:p>
        </p:txBody>
      </p:sp>
    </p:spTree>
    <p:extLst>
      <p:ext uri="{BB962C8B-B14F-4D97-AF65-F5344CB8AC3E}">
        <p14:creationId xmlns:p14="http://schemas.microsoft.com/office/powerpoint/2010/main" val="36951090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alpha val="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a:noFill/>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022439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txStyles>
    <p:titleStyle>
      <a:lvl1pPr algn="l" defTabSz="914400" rtl="0" eaLnBrk="1" latinLnBrk="0" hangingPunct="1">
        <a:lnSpc>
          <a:spcPct val="90000"/>
        </a:lnSpc>
        <a:spcBef>
          <a:spcPct val="0"/>
        </a:spcBef>
        <a:buNone/>
        <a:defRPr sz="4400" kern="1200">
          <a:solidFill>
            <a:schemeClr val="tx1"/>
          </a:solidFill>
          <a:latin typeface="PT Serif" panose="020A0603040505020204" pitchFamily="18"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PT Serif" panose="020A0603040505020204" pitchFamily="18"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2">
              <a:lumMod val="75000"/>
            </a:schemeClr>
          </a:solidFill>
          <a:latin typeface="PT Serif" panose="020A0603040505020204" pitchFamily="18"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75000"/>
            </a:schemeClr>
          </a:solidFill>
          <a:latin typeface="PT Serif" panose="020A0603040505020204" pitchFamily="18"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PT Serif" panose="020A0603040505020204" pitchFamily="18"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PT Serif" panose="020A0603040505020204"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1876525" y="2580991"/>
            <a:ext cx="8438948" cy="2239074"/>
          </a:xfrm>
          <a:prstGeom prst="rect">
            <a:avLst/>
          </a:prstGeom>
        </p:spPr>
        <p:txBody>
          <a:bodyPr wrap="square" lIns="0" tIns="0" rIns="0" bIns="0">
            <a:spAutoFit/>
          </a:bodyPr>
          <a:lstStyle>
            <a:lvl1pPr>
              <a:defRPr sz="14550" b="1" i="0">
                <a:solidFill>
                  <a:schemeClr val="bg1"/>
                </a:solidFill>
                <a:latin typeface="Proxima Nova"/>
                <a:cs typeface="Proxima Nova"/>
              </a:defRPr>
            </a:lvl1pPr>
          </a:lstStyle>
          <a:p>
            <a:endParaRPr/>
          </a:p>
        </p:txBody>
      </p:sp>
      <p:sp>
        <p:nvSpPr>
          <p:cNvPr id="3" name="Holder 3"/>
          <p:cNvSpPr>
            <a:spLocks noGrp="1"/>
          </p:cNvSpPr>
          <p:nvPr>
            <p:ph type="body" idx="1"/>
          </p:nvPr>
        </p:nvSpPr>
        <p:spPr>
          <a:xfrm>
            <a:off x="609600" y="1577340"/>
            <a:ext cx="1097280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4145280" y="6377940"/>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6/6/2023</a:t>
            </a:fld>
            <a:endParaRPr lang="en-US"/>
          </a:p>
        </p:txBody>
      </p:sp>
      <p:sp>
        <p:nvSpPr>
          <p:cNvPr id="6" name="Holder 6"/>
          <p:cNvSpPr>
            <a:spLocks noGrp="1"/>
          </p:cNvSpPr>
          <p:nvPr>
            <p:ph type="sldNum" sz="quarter" idx="7"/>
          </p:nvPr>
        </p:nvSpPr>
        <p:spPr>
          <a:xfrm>
            <a:off x="8778240" y="6377940"/>
            <a:ext cx="2804160" cy="276999"/>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528678896"/>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Lst>
  <p:txStyles>
    <p:titleStyle>
      <a:lvl1pPr>
        <a:defRPr>
          <a:latin typeface="+mj-lt"/>
          <a:ea typeface="+mj-ea"/>
          <a:cs typeface="+mj-cs"/>
        </a:defRPr>
      </a:lvl1pPr>
    </p:titleStyle>
    <p:bodyStyle>
      <a:lvl1pPr marL="0">
        <a:defRPr>
          <a:latin typeface="+mn-lt"/>
          <a:ea typeface="+mn-ea"/>
          <a:cs typeface="+mn-cs"/>
        </a:defRPr>
      </a:lvl1pPr>
      <a:lvl2pPr marL="342900">
        <a:defRPr>
          <a:latin typeface="+mn-lt"/>
          <a:ea typeface="+mn-ea"/>
          <a:cs typeface="+mn-cs"/>
        </a:defRPr>
      </a:lvl2pPr>
      <a:lvl3pPr marL="685800">
        <a:defRPr>
          <a:latin typeface="+mn-lt"/>
          <a:ea typeface="+mn-ea"/>
          <a:cs typeface="+mn-cs"/>
        </a:defRPr>
      </a:lvl3pPr>
      <a:lvl4pPr marL="1028700">
        <a:defRPr>
          <a:latin typeface="+mn-lt"/>
          <a:ea typeface="+mn-ea"/>
          <a:cs typeface="+mn-cs"/>
        </a:defRPr>
      </a:lvl4pPr>
      <a:lvl5pPr marL="1371600">
        <a:defRPr>
          <a:latin typeface="+mn-lt"/>
          <a:ea typeface="+mn-ea"/>
          <a:cs typeface="+mn-cs"/>
        </a:defRPr>
      </a:lvl5pPr>
      <a:lvl6pPr marL="1714500">
        <a:defRPr>
          <a:latin typeface="+mn-lt"/>
          <a:ea typeface="+mn-ea"/>
          <a:cs typeface="+mn-cs"/>
        </a:defRPr>
      </a:lvl6pPr>
      <a:lvl7pPr marL="2057400">
        <a:defRPr>
          <a:latin typeface="+mn-lt"/>
          <a:ea typeface="+mn-ea"/>
          <a:cs typeface="+mn-cs"/>
        </a:defRPr>
      </a:lvl7pPr>
      <a:lvl8pPr marL="2400300">
        <a:defRPr>
          <a:latin typeface="+mn-lt"/>
          <a:ea typeface="+mn-ea"/>
          <a:cs typeface="+mn-cs"/>
        </a:defRPr>
      </a:lvl8pPr>
      <a:lvl9pPr marL="2743200">
        <a:defRPr>
          <a:latin typeface="+mn-lt"/>
          <a:ea typeface="+mn-ea"/>
          <a:cs typeface="+mn-cs"/>
        </a:defRPr>
      </a:lvl9pPr>
    </p:bodyStyle>
    <p:otherStyle>
      <a:lvl1pPr marL="0">
        <a:defRPr>
          <a:latin typeface="+mn-lt"/>
          <a:ea typeface="+mn-ea"/>
          <a:cs typeface="+mn-cs"/>
        </a:defRPr>
      </a:lvl1pPr>
      <a:lvl2pPr marL="342900">
        <a:defRPr>
          <a:latin typeface="+mn-lt"/>
          <a:ea typeface="+mn-ea"/>
          <a:cs typeface="+mn-cs"/>
        </a:defRPr>
      </a:lvl2pPr>
      <a:lvl3pPr marL="685800">
        <a:defRPr>
          <a:latin typeface="+mn-lt"/>
          <a:ea typeface="+mn-ea"/>
          <a:cs typeface="+mn-cs"/>
        </a:defRPr>
      </a:lvl3pPr>
      <a:lvl4pPr marL="1028700">
        <a:defRPr>
          <a:latin typeface="+mn-lt"/>
          <a:ea typeface="+mn-ea"/>
          <a:cs typeface="+mn-cs"/>
        </a:defRPr>
      </a:lvl4pPr>
      <a:lvl5pPr marL="1371600">
        <a:defRPr>
          <a:latin typeface="+mn-lt"/>
          <a:ea typeface="+mn-ea"/>
          <a:cs typeface="+mn-cs"/>
        </a:defRPr>
      </a:lvl5pPr>
      <a:lvl6pPr marL="1714500">
        <a:defRPr>
          <a:latin typeface="+mn-lt"/>
          <a:ea typeface="+mn-ea"/>
          <a:cs typeface="+mn-cs"/>
        </a:defRPr>
      </a:lvl6pPr>
      <a:lvl7pPr marL="2057400">
        <a:defRPr>
          <a:latin typeface="+mn-lt"/>
          <a:ea typeface="+mn-ea"/>
          <a:cs typeface="+mn-cs"/>
        </a:defRPr>
      </a:lvl7pPr>
      <a:lvl8pPr marL="2400300">
        <a:defRPr>
          <a:latin typeface="+mn-lt"/>
          <a:ea typeface="+mn-ea"/>
          <a:cs typeface="+mn-cs"/>
        </a:defRPr>
      </a:lvl8pPr>
      <a:lvl9pPr marL="27432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svg"/><Relationship Id="rId13"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6.png"/><Relationship Id="rId12" Type="http://schemas.openxmlformats.org/officeDocument/2006/relationships/image" Target="../media/image13.sv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svg"/><Relationship Id="rId11" Type="http://schemas.openxmlformats.org/officeDocument/2006/relationships/image" Target="../media/image8.png"/><Relationship Id="rId5" Type="http://schemas.openxmlformats.org/officeDocument/2006/relationships/image" Target="../media/image5.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7.png"/><Relationship Id="rId14" Type="http://schemas.openxmlformats.org/officeDocument/2006/relationships/image" Target="../media/image15.svg"/></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26.svg"/><Relationship Id="rId18" Type="http://schemas.openxmlformats.org/officeDocument/2006/relationships/image" Target="../media/image18.png"/><Relationship Id="rId3" Type="http://schemas.openxmlformats.org/officeDocument/2006/relationships/image" Target="../media/image10.png"/><Relationship Id="rId21" Type="http://schemas.openxmlformats.org/officeDocument/2006/relationships/image" Target="../media/image15.svg"/><Relationship Id="rId7" Type="http://schemas.openxmlformats.org/officeDocument/2006/relationships/image" Target="../media/image20.svg"/><Relationship Id="rId12" Type="http://schemas.openxmlformats.org/officeDocument/2006/relationships/image" Target="../media/image15.png"/><Relationship Id="rId17" Type="http://schemas.openxmlformats.org/officeDocument/2006/relationships/image" Target="../media/image30.svg"/><Relationship Id="rId2" Type="http://schemas.openxmlformats.org/officeDocument/2006/relationships/notesSlide" Target="../notesSlides/notesSlide1.xml"/><Relationship Id="rId16" Type="http://schemas.openxmlformats.org/officeDocument/2006/relationships/image" Target="../media/image17.png"/><Relationship Id="rId20"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2.png"/><Relationship Id="rId11" Type="http://schemas.openxmlformats.org/officeDocument/2006/relationships/image" Target="../media/image24.svg"/><Relationship Id="rId5" Type="http://schemas.openxmlformats.org/officeDocument/2006/relationships/image" Target="../media/image18.svg"/><Relationship Id="rId15" Type="http://schemas.openxmlformats.org/officeDocument/2006/relationships/image" Target="../media/image28.svg"/><Relationship Id="rId10" Type="http://schemas.openxmlformats.org/officeDocument/2006/relationships/image" Target="../media/image14.png"/><Relationship Id="rId19" Type="http://schemas.openxmlformats.org/officeDocument/2006/relationships/image" Target="../media/image32.svg"/><Relationship Id="rId4" Type="http://schemas.openxmlformats.org/officeDocument/2006/relationships/image" Target="../media/image11.png"/><Relationship Id="rId9" Type="http://schemas.openxmlformats.org/officeDocument/2006/relationships/image" Target="../media/image22.svg"/><Relationship Id="rId14" Type="http://schemas.openxmlformats.org/officeDocument/2006/relationships/image" Target="../media/image16.png"/></Relationships>
</file>

<file path=ppt/slides/_rels/slide3.xml.rels><?xml version="1.0" encoding="UTF-8" standalone="yes"?>
<Relationships xmlns="http://schemas.openxmlformats.org/package/2006/relationships"><Relationship Id="rId8" Type="http://schemas.openxmlformats.org/officeDocument/2006/relationships/image" Target="../media/image36.svg"/><Relationship Id="rId3" Type="http://schemas.openxmlformats.org/officeDocument/2006/relationships/image" Target="../media/image19.png"/><Relationship Id="rId7"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5.svg"/><Relationship Id="rId11" Type="http://schemas.openxmlformats.org/officeDocument/2006/relationships/image" Target="../media/image23.png"/><Relationship Id="rId5" Type="http://schemas.openxmlformats.org/officeDocument/2006/relationships/image" Target="../media/image9.png"/><Relationship Id="rId10" Type="http://schemas.openxmlformats.org/officeDocument/2006/relationships/image" Target="../media/image22.png"/><Relationship Id="rId4" Type="http://schemas.openxmlformats.org/officeDocument/2006/relationships/image" Target="../media/image34.svg"/><Relationship Id="rId9" Type="http://schemas.openxmlformats.org/officeDocument/2006/relationships/image" Target="../media/image21.png"/></Relationships>
</file>

<file path=ppt/slides/_rels/slide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15.sv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50.svg"/><Relationship Id="rId18" Type="http://schemas.openxmlformats.org/officeDocument/2006/relationships/image" Target="../media/image34.png"/><Relationship Id="rId3" Type="http://schemas.openxmlformats.org/officeDocument/2006/relationships/image" Target="../media/image28.jpg"/><Relationship Id="rId7" Type="http://schemas.openxmlformats.org/officeDocument/2006/relationships/image" Target="../media/image34.svg"/><Relationship Id="rId12" Type="http://schemas.openxmlformats.org/officeDocument/2006/relationships/image" Target="../media/image31.png"/><Relationship Id="rId17" Type="http://schemas.openxmlformats.org/officeDocument/2006/relationships/image" Target="../media/image54.svg"/><Relationship Id="rId2" Type="http://schemas.openxmlformats.org/officeDocument/2006/relationships/notesSlide" Target="../notesSlides/notesSlide6.xml"/><Relationship Id="rId16" Type="http://schemas.openxmlformats.org/officeDocument/2006/relationships/image" Target="../media/image33.png"/><Relationship Id="rId1" Type="http://schemas.openxmlformats.org/officeDocument/2006/relationships/slideLayout" Target="../slideLayouts/slideLayout16.xml"/><Relationship Id="rId6" Type="http://schemas.openxmlformats.org/officeDocument/2006/relationships/image" Target="../media/image19.png"/><Relationship Id="rId11" Type="http://schemas.openxmlformats.org/officeDocument/2006/relationships/image" Target="../media/image48.svg"/><Relationship Id="rId5" Type="http://schemas.openxmlformats.org/officeDocument/2006/relationships/image" Target="../media/image15.svg"/><Relationship Id="rId15" Type="http://schemas.openxmlformats.org/officeDocument/2006/relationships/image" Target="../media/image52.svg"/><Relationship Id="rId10" Type="http://schemas.openxmlformats.org/officeDocument/2006/relationships/image" Target="../media/image30.png"/><Relationship Id="rId19" Type="http://schemas.openxmlformats.org/officeDocument/2006/relationships/image" Target="../media/image56.svg"/><Relationship Id="rId4" Type="http://schemas.openxmlformats.org/officeDocument/2006/relationships/image" Target="../media/image9.png"/><Relationship Id="rId9" Type="http://schemas.openxmlformats.org/officeDocument/2006/relationships/image" Target="../media/image46.svg"/><Relationship Id="rId1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37">
            <a:extLst>
              <a:ext uri="{FF2B5EF4-FFF2-40B4-BE49-F238E27FC236}">
                <a16:creationId xmlns:a16="http://schemas.microsoft.com/office/drawing/2014/main" id="{02DECCC2-74B4-B948-94E2-095C1FFC1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7" name="Content Placeholder 1"/>
          <p:cNvSpPr>
            <a:spLocks noGrp="1"/>
          </p:cNvSpPr>
          <p:nvPr>
            <p:ph idx="1"/>
          </p:nvPr>
        </p:nvSpPr>
        <p:spPr>
          <a:xfrm>
            <a:off x="266180" y="835224"/>
            <a:ext cx="9958170" cy="458298"/>
          </a:xfrm>
        </p:spPr>
        <p:txBody>
          <a:bodyPr>
            <a:noAutofit/>
          </a:bodyPr>
          <a:lstStyle/>
          <a:p>
            <a:pPr marL="0" indent="0">
              <a:lnSpc>
                <a:spcPct val="120000"/>
              </a:lnSpc>
              <a:buNone/>
            </a:pPr>
            <a:r>
              <a:rPr lang="en-US" sz="1600" spc="40" dirty="0">
                <a:solidFill>
                  <a:srgbClr val="414140"/>
                </a:solidFill>
              </a:rPr>
              <a:t>To exceed our customers’ expectations through excellence in four key areas...</a:t>
            </a:r>
          </a:p>
        </p:txBody>
      </p:sp>
      <p:sp>
        <p:nvSpPr>
          <p:cNvPr id="8" name="TextBox 7">
            <a:extLst>
              <a:ext uri="{FF2B5EF4-FFF2-40B4-BE49-F238E27FC236}">
                <a16:creationId xmlns:a16="http://schemas.microsoft.com/office/drawing/2014/main" id="{F22E37FA-0C0D-4409-B49A-76CB5F9F6E4F}"/>
              </a:ext>
            </a:extLst>
          </p:cNvPr>
          <p:cNvSpPr txBox="1"/>
          <p:nvPr/>
        </p:nvSpPr>
        <p:spPr>
          <a:xfrm>
            <a:off x="228600" y="228600"/>
            <a:ext cx="4586069" cy="403957"/>
          </a:xfrm>
          <a:prstGeom prst="rect">
            <a:avLst/>
          </a:prstGeom>
          <a:noFill/>
        </p:spPr>
        <p:txBody>
          <a:bodyPr wrap="square" rtlCol="0">
            <a:spAutoFit/>
          </a:bodyPr>
          <a:lstStyle/>
          <a:p>
            <a:r>
              <a:rPr lang="en-US" sz="3600" b="1" dirty="0">
                <a:solidFill>
                  <a:schemeClr val="accent1"/>
                </a:solidFill>
                <a:latin typeface="Arial" panose="020B0604020202020204" pitchFamily="34" charset="0"/>
                <a:cs typeface="Arial" panose="020B0604020202020204" pitchFamily="34" charset="0"/>
              </a:rPr>
              <a:t>TROY’s Mission</a:t>
            </a:r>
          </a:p>
        </p:txBody>
      </p:sp>
      <p:sp>
        <p:nvSpPr>
          <p:cNvPr id="12" name="Content Placeholder 1">
            <a:extLst>
              <a:ext uri="{FF2B5EF4-FFF2-40B4-BE49-F238E27FC236}">
                <a16:creationId xmlns:a16="http://schemas.microsoft.com/office/drawing/2014/main" id="{02CBC560-74BE-4BF1-91B0-232A694A4DD4}"/>
              </a:ext>
            </a:extLst>
          </p:cNvPr>
          <p:cNvSpPr txBox="1">
            <a:spLocks/>
          </p:cNvSpPr>
          <p:nvPr/>
        </p:nvSpPr>
        <p:spPr>
          <a:xfrm>
            <a:off x="976530" y="3853354"/>
            <a:ext cx="9958170" cy="26807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2">
                    <a:lumMod val="7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7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endParaRPr lang="en-US" sz="2400" b="1" spc="40" dirty="0"/>
          </a:p>
        </p:txBody>
      </p:sp>
      <p:sp>
        <p:nvSpPr>
          <p:cNvPr id="6" name="Content Placeholder 1">
            <a:extLst>
              <a:ext uri="{FF2B5EF4-FFF2-40B4-BE49-F238E27FC236}">
                <a16:creationId xmlns:a16="http://schemas.microsoft.com/office/drawing/2014/main" id="{17197CAA-0416-C943-84BF-455FD4874B8E}"/>
              </a:ext>
            </a:extLst>
          </p:cNvPr>
          <p:cNvSpPr txBox="1">
            <a:spLocks/>
          </p:cNvSpPr>
          <p:nvPr/>
        </p:nvSpPr>
        <p:spPr>
          <a:xfrm>
            <a:off x="352353" y="2216955"/>
            <a:ext cx="1857955" cy="36134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2">
                    <a:lumMod val="7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7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buFont typeface="Arial" panose="020B0604020202020204" pitchFamily="34" charset="0"/>
              <a:buNone/>
            </a:pPr>
            <a:r>
              <a:rPr lang="en-US" sz="1600" b="1" spc="40" dirty="0">
                <a:solidFill>
                  <a:srgbClr val="414140"/>
                </a:solidFill>
              </a:rPr>
              <a:t>Professionalism</a:t>
            </a:r>
          </a:p>
        </p:txBody>
      </p:sp>
      <p:sp>
        <p:nvSpPr>
          <p:cNvPr id="9" name="Content Placeholder 1">
            <a:extLst>
              <a:ext uri="{FF2B5EF4-FFF2-40B4-BE49-F238E27FC236}">
                <a16:creationId xmlns:a16="http://schemas.microsoft.com/office/drawing/2014/main" id="{B589FF4E-5EDD-4745-A0CF-896361497090}"/>
              </a:ext>
            </a:extLst>
          </p:cNvPr>
          <p:cNvSpPr txBox="1">
            <a:spLocks/>
          </p:cNvSpPr>
          <p:nvPr/>
        </p:nvSpPr>
        <p:spPr>
          <a:xfrm>
            <a:off x="2492958" y="2216955"/>
            <a:ext cx="1352200" cy="36134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2">
                    <a:lumMod val="7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7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buFont typeface="Arial" panose="020B0604020202020204" pitchFamily="34" charset="0"/>
              <a:buNone/>
            </a:pPr>
            <a:r>
              <a:rPr lang="en-US" sz="1600" b="1" spc="40" dirty="0">
                <a:solidFill>
                  <a:srgbClr val="414140"/>
                </a:solidFill>
              </a:rPr>
              <a:t>Quality</a:t>
            </a:r>
          </a:p>
        </p:txBody>
      </p:sp>
      <p:sp>
        <p:nvSpPr>
          <p:cNvPr id="10" name="Content Placeholder 1">
            <a:extLst>
              <a:ext uri="{FF2B5EF4-FFF2-40B4-BE49-F238E27FC236}">
                <a16:creationId xmlns:a16="http://schemas.microsoft.com/office/drawing/2014/main" id="{A89B62A2-D08B-8B41-AE30-1AC14F136D4D}"/>
              </a:ext>
            </a:extLst>
          </p:cNvPr>
          <p:cNvSpPr txBox="1">
            <a:spLocks/>
          </p:cNvSpPr>
          <p:nvPr/>
        </p:nvSpPr>
        <p:spPr>
          <a:xfrm>
            <a:off x="4319814" y="2216955"/>
            <a:ext cx="1474306" cy="36134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2">
                    <a:lumMod val="7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7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buFont typeface="Arial" panose="020B0604020202020204" pitchFamily="34" charset="0"/>
              <a:buNone/>
            </a:pPr>
            <a:r>
              <a:rPr lang="en-US" sz="1600" b="1" spc="40" dirty="0">
                <a:solidFill>
                  <a:srgbClr val="414140"/>
                </a:solidFill>
              </a:rPr>
              <a:t>Service</a:t>
            </a:r>
          </a:p>
        </p:txBody>
      </p:sp>
      <p:sp>
        <p:nvSpPr>
          <p:cNvPr id="11" name="Content Placeholder 1">
            <a:extLst>
              <a:ext uri="{FF2B5EF4-FFF2-40B4-BE49-F238E27FC236}">
                <a16:creationId xmlns:a16="http://schemas.microsoft.com/office/drawing/2014/main" id="{F6019E13-65D3-2046-8F3D-007FEC64154C}"/>
              </a:ext>
            </a:extLst>
          </p:cNvPr>
          <p:cNvSpPr txBox="1">
            <a:spLocks/>
          </p:cNvSpPr>
          <p:nvPr/>
        </p:nvSpPr>
        <p:spPr>
          <a:xfrm>
            <a:off x="6159742" y="2216955"/>
            <a:ext cx="1577672" cy="36134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2">
                    <a:lumMod val="7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7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buFont typeface="Arial" panose="020B0604020202020204" pitchFamily="34" charset="0"/>
              <a:buNone/>
            </a:pPr>
            <a:r>
              <a:rPr lang="en-US" sz="1600" b="1" spc="40" dirty="0">
                <a:solidFill>
                  <a:srgbClr val="414140"/>
                </a:solidFill>
              </a:rPr>
              <a:t>Innovation</a:t>
            </a:r>
          </a:p>
        </p:txBody>
      </p:sp>
      <p:sp>
        <p:nvSpPr>
          <p:cNvPr id="13" name="Content Placeholder 1">
            <a:extLst>
              <a:ext uri="{FF2B5EF4-FFF2-40B4-BE49-F238E27FC236}">
                <a16:creationId xmlns:a16="http://schemas.microsoft.com/office/drawing/2014/main" id="{0D530D47-FADD-7545-8F5A-472373E66C55}"/>
              </a:ext>
            </a:extLst>
          </p:cNvPr>
          <p:cNvSpPr txBox="1">
            <a:spLocks/>
          </p:cNvSpPr>
          <p:nvPr/>
        </p:nvSpPr>
        <p:spPr>
          <a:xfrm>
            <a:off x="266180" y="3162967"/>
            <a:ext cx="8578287" cy="107452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2">
                    <a:lumMod val="7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7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en-US" sz="1600" spc="40" dirty="0">
                <a:solidFill>
                  <a:srgbClr val="414140"/>
                </a:solidFill>
              </a:rPr>
              <a:t>For over 55 years, we’ve been helping top U.S. banks, government agencies, hospitals, and universities manage the risks of fraud while complying with government regulations. Our secure print solutions have enabled them to print anti-tamper:</a:t>
            </a:r>
          </a:p>
        </p:txBody>
      </p:sp>
      <p:sp>
        <p:nvSpPr>
          <p:cNvPr id="14" name="Content Placeholder 1">
            <a:extLst>
              <a:ext uri="{FF2B5EF4-FFF2-40B4-BE49-F238E27FC236}">
                <a16:creationId xmlns:a16="http://schemas.microsoft.com/office/drawing/2014/main" id="{ADE12294-0C75-754D-A6B7-170D83A1AE56}"/>
              </a:ext>
            </a:extLst>
          </p:cNvPr>
          <p:cNvSpPr txBox="1">
            <a:spLocks/>
          </p:cNvSpPr>
          <p:nvPr/>
        </p:nvSpPr>
        <p:spPr>
          <a:xfrm>
            <a:off x="657154" y="4327281"/>
            <a:ext cx="2628061" cy="37988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2">
                    <a:lumMod val="7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7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en-US" sz="1600" b="1" spc="40" dirty="0">
                <a:solidFill>
                  <a:srgbClr val="414140"/>
                </a:solidFill>
              </a:rPr>
              <a:t>Checks</a:t>
            </a:r>
          </a:p>
        </p:txBody>
      </p:sp>
      <p:sp>
        <p:nvSpPr>
          <p:cNvPr id="15" name="Content Placeholder 1">
            <a:extLst>
              <a:ext uri="{FF2B5EF4-FFF2-40B4-BE49-F238E27FC236}">
                <a16:creationId xmlns:a16="http://schemas.microsoft.com/office/drawing/2014/main" id="{50AFE032-9B27-3445-8D0D-CFE27A184F98}"/>
              </a:ext>
            </a:extLst>
          </p:cNvPr>
          <p:cNvSpPr txBox="1">
            <a:spLocks/>
          </p:cNvSpPr>
          <p:nvPr/>
        </p:nvSpPr>
        <p:spPr>
          <a:xfrm>
            <a:off x="657154" y="4698342"/>
            <a:ext cx="2628061" cy="37988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2">
                    <a:lumMod val="7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7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en-US" sz="1600" b="1" spc="40" dirty="0">
                <a:solidFill>
                  <a:srgbClr val="414140"/>
                </a:solidFill>
              </a:rPr>
              <a:t>Prescriptions</a:t>
            </a:r>
          </a:p>
        </p:txBody>
      </p:sp>
      <p:sp>
        <p:nvSpPr>
          <p:cNvPr id="16" name="Content Placeholder 1">
            <a:extLst>
              <a:ext uri="{FF2B5EF4-FFF2-40B4-BE49-F238E27FC236}">
                <a16:creationId xmlns:a16="http://schemas.microsoft.com/office/drawing/2014/main" id="{32254A52-210C-3742-92B6-51962BE43CB2}"/>
              </a:ext>
            </a:extLst>
          </p:cNvPr>
          <p:cNvSpPr txBox="1">
            <a:spLocks/>
          </p:cNvSpPr>
          <p:nvPr/>
        </p:nvSpPr>
        <p:spPr>
          <a:xfrm>
            <a:off x="657154" y="5082655"/>
            <a:ext cx="2628061" cy="37988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2">
                    <a:lumMod val="7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7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en-US" sz="1600" b="1" spc="40" dirty="0">
                <a:solidFill>
                  <a:srgbClr val="414140"/>
                </a:solidFill>
              </a:rPr>
              <a:t>IDs</a:t>
            </a:r>
          </a:p>
        </p:txBody>
      </p:sp>
      <p:pic>
        <p:nvPicPr>
          <p:cNvPr id="3" name="Graphic 2">
            <a:extLst>
              <a:ext uri="{FF2B5EF4-FFF2-40B4-BE49-F238E27FC236}">
                <a16:creationId xmlns:a16="http://schemas.microsoft.com/office/drawing/2014/main" id="{EA0E8E04-743E-024E-B525-525ABF44BCB1}"/>
              </a:ext>
            </a:extLst>
          </p:cNvPr>
          <p:cNvPicPr>
            <a:picLocks/>
          </p:cNvPicPr>
          <p:nvPr/>
        </p:nvPicPr>
        <p:blipFill>
          <a:blip r:embed="rId3">
            <a:extLst>
              <a:ext uri="{96DAC541-7B7A-43D3-8B79-37D633B846F1}">
                <asvg:svgBlip xmlns:asvg="http://schemas.microsoft.com/office/drawing/2016/SVG/main" xmlns="" r:embed="rId4"/>
              </a:ext>
            </a:extLst>
          </a:blip>
          <a:stretch>
            <a:fillRect/>
          </a:stretch>
        </p:blipFill>
        <p:spPr>
          <a:xfrm>
            <a:off x="352353" y="4359346"/>
            <a:ext cx="292100" cy="292100"/>
          </a:xfrm>
          <a:prstGeom prst="rect">
            <a:avLst/>
          </a:prstGeom>
        </p:spPr>
      </p:pic>
      <p:pic>
        <p:nvPicPr>
          <p:cNvPr id="20" name="Graphic 19">
            <a:extLst>
              <a:ext uri="{FF2B5EF4-FFF2-40B4-BE49-F238E27FC236}">
                <a16:creationId xmlns:a16="http://schemas.microsoft.com/office/drawing/2014/main" id="{A3B11100-491E-DD49-9316-4E66FFF87C78}"/>
              </a:ext>
            </a:extLst>
          </p:cNvPr>
          <p:cNvPicPr>
            <a:picLocks/>
          </p:cNvPicPr>
          <p:nvPr/>
        </p:nvPicPr>
        <p:blipFill>
          <a:blip r:embed="rId3">
            <a:extLst>
              <a:ext uri="{96DAC541-7B7A-43D3-8B79-37D633B846F1}">
                <asvg:svgBlip xmlns:asvg="http://schemas.microsoft.com/office/drawing/2016/SVG/main" xmlns="" r:embed="rId4"/>
              </a:ext>
            </a:extLst>
          </a:blip>
          <a:stretch>
            <a:fillRect/>
          </a:stretch>
        </p:blipFill>
        <p:spPr>
          <a:xfrm>
            <a:off x="352353" y="4729590"/>
            <a:ext cx="292100" cy="292100"/>
          </a:xfrm>
          <a:prstGeom prst="rect">
            <a:avLst/>
          </a:prstGeom>
        </p:spPr>
      </p:pic>
      <p:pic>
        <p:nvPicPr>
          <p:cNvPr id="21" name="Graphic 20">
            <a:extLst>
              <a:ext uri="{FF2B5EF4-FFF2-40B4-BE49-F238E27FC236}">
                <a16:creationId xmlns:a16="http://schemas.microsoft.com/office/drawing/2014/main" id="{53639494-34B9-C940-9F4A-0A4F46161F3C}"/>
              </a:ext>
            </a:extLst>
          </p:cNvPr>
          <p:cNvPicPr>
            <a:picLocks/>
          </p:cNvPicPr>
          <p:nvPr/>
        </p:nvPicPr>
        <p:blipFill>
          <a:blip r:embed="rId3">
            <a:extLst>
              <a:ext uri="{96DAC541-7B7A-43D3-8B79-37D633B846F1}">
                <asvg:svgBlip xmlns:asvg="http://schemas.microsoft.com/office/drawing/2016/SVG/main" xmlns="" r:embed="rId4"/>
              </a:ext>
            </a:extLst>
          </a:blip>
          <a:stretch>
            <a:fillRect/>
          </a:stretch>
        </p:blipFill>
        <p:spPr>
          <a:xfrm>
            <a:off x="352353" y="5114041"/>
            <a:ext cx="292100" cy="292100"/>
          </a:xfrm>
          <a:prstGeom prst="rect">
            <a:avLst/>
          </a:prstGeom>
        </p:spPr>
      </p:pic>
      <p:sp>
        <p:nvSpPr>
          <p:cNvPr id="22" name="Content Placeholder 1">
            <a:extLst>
              <a:ext uri="{FF2B5EF4-FFF2-40B4-BE49-F238E27FC236}">
                <a16:creationId xmlns:a16="http://schemas.microsoft.com/office/drawing/2014/main" id="{910D20D4-1C59-8344-A55A-0CC4A16E198F}"/>
              </a:ext>
            </a:extLst>
          </p:cNvPr>
          <p:cNvSpPr txBox="1">
            <a:spLocks/>
          </p:cNvSpPr>
          <p:nvPr/>
        </p:nvSpPr>
        <p:spPr>
          <a:xfrm>
            <a:off x="2843763" y="4327281"/>
            <a:ext cx="2628061" cy="37988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2">
                    <a:lumMod val="7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7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en-US" sz="1600" b="1" spc="40" dirty="0">
                <a:solidFill>
                  <a:srgbClr val="414140"/>
                </a:solidFill>
              </a:rPr>
              <a:t>Transcripts</a:t>
            </a:r>
          </a:p>
        </p:txBody>
      </p:sp>
      <p:sp>
        <p:nvSpPr>
          <p:cNvPr id="23" name="Content Placeholder 1">
            <a:extLst>
              <a:ext uri="{FF2B5EF4-FFF2-40B4-BE49-F238E27FC236}">
                <a16:creationId xmlns:a16="http://schemas.microsoft.com/office/drawing/2014/main" id="{DAECBEEC-E4E4-2E47-9EAC-1D2C81506E27}"/>
              </a:ext>
            </a:extLst>
          </p:cNvPr>
          <p:cNvSpPr txBox="1">
            <a:spLocks/>
          </p:cNvSpPr>
          <p:nvPr/>
        </p:nvSpPr>
        <p:spPr>
          <a:xfrm>
            <a:off x="2843763" y="4698342"/>
            <a:ext cx="2628061" cy="37988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2">
                    <a:lumMod val="7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7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en-US" sz="1600" b="1" spc="40" dirty="0">
                <a:solidFill>
                  <a:srgbClr val="414140"/>
                </a:solidFill>
              </a:rPr>
              <a:t>Sensitive Documents</a:t>
            </a:r>
          </a:p>
        </p:txBody>
      </p:sp>
      <p:sp>
        <p:nvSpPr>
          <p:cNvPr id="24" name="Content Placeholder 1">
            <a:extLst>
              <a:ext uri="{FF2B5EF4-FFF2-40B4-BE49-F238E27FC236}">
                <a16:creationId xmlns:a16="http://schemas.microsoft.com/office/drawing/2014/main" id="{69640647-2CCF-3E4C-8FF5-BE617608C571}"/>
              </a:ext>
            </a:extLst>
          </p:cNvPr>
          <p:cNvSpPr txBox="1">
            <a:spLocks/>
          </p:cNvSpPr>
          <p:nvPr/>
        </p:nvSpPr>
        <p:spPr>
          <a:xfrm>
            <a:off x="2843763" y="5082655"/>
            <a:ext cx="4523121" cy="37988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2">
                    <a:lumMod val="7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7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7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en-US" sz="1600" b="1" spc="40" dirty="0">
                <a:solidFill>
                  <a:srgbClr val="414140"/>
                </a:solidFill>
              </a:rPr>
              <a:t>Birth, Marriage, and Death Certificates</a:t>
            </a:r>
          </a:p>
        </p:txBody>
      </p:sp>
      <p:pic>
        <p:nvPicPr>
          <p:cNvPr id="25" name="Graphic 24">
            <a:extLst>
              <a:ext uri="{FF2B5EF4-FFF2-40B4-BE49-F238E27FC236}">
                <a16:creationId xmlns:a16="http://schemas.microsoft.com/office/drawing/2014/main" id="{1D9D1CAC-0FCA-9445-8A39-89A922E8E380}"/>
              </a:ext>
            </a:extLst>
          </p:cNvPr>
          <p:cNvPicPr>
            <a:picLocks/>
          </p:cNvPicPr>
          <p:nvPr/>
        </p:nvPicPr>
        <p:blipFill>
          <a:blip r:embed="rId3">
            <a:extLst>
              <a:ext uri="{96DAC541-7B7A-43D3-8B79-37D633B846F1}">
                <asvg:svgBlip xmlns:asvg="http://schemas.microsoft.com/office/drawing/2016/SVG/main" xmlns="" r:embed="rId4"/>
              </a:ext>
            </a:extLst>
          </a:blip>
          <a:stretch>
            <a:fillRect/>
          </a:stretch>
        </p:blipFill>
        <p:spPr>
          <a:xfrm>
            <a:off x="2538962" y="4359346"/>
            <a:ext cx="292100" cy="292100"/>
          </a:xfrm>
          <a:prstGeom prst="rect">
            <a:avLst/>
          </a:prstGeom>
        </p:spPr>
      </p:pic>
      <p:pic>
        <p:nvPicPr>
          <p:cNvPr id="26" name="Graphic 25">
            <a:extLst>
              <a:ext uri="{FF2B5EF4-FFF2-40B4-BE49-F238E27FC236}">
                <a16:creationId xmlns:a16="http://schemas.microsoft.com/office/drawing/2014/main" id="{6A064964-B027-F04E-BD9C-BBB388847EA5}"/>
              </a:ext>
            </a:extLst>
          </p:cNvPr>
          <p:cNvPicPr>
            <a:picLocks/>
          </p:cNvPicPr>
          <p:nvPr/>
        </p:nvPicPr>
        <p:blipFill>
          <a:blip r:embed="rId3">
            <a:extLst>
              <a:ext uri="{96DAC541-7B7A-43D3-8B79-37D633B846F1}">
                <asvg:svgBlip xmlns:asvg="http://schemas.microsoft.com/office/drawing/2016/SVG/main" xmlns="" r:embed="rId4"/>
              </a:ext>
            </a:extLst>
          </a:blip>
          <a:stretch>
            <a:fillRect/>
          </a:stretch>
        </p:blipFill>
        <p:spPr>
          <a:xfrm>
            <a:off x="2538962" y="4729590"/>
            <a:ext cx="292100" cy="292100"/>
          </a:xfrm>
          <a:prstGeom prst="rect">
            <a:avLst/>
          </a:prstGeom>
        </p:spPr>
      </p:pic>
      <p:pic>
        <p:nvPicPr>
          <p:cNvPr id="27" name="Graphic 26">
            <a:extLst>
              <a:ext uri="{FF2B5EF4-FFF2-40B4-BE49-F238E27FC236}">
                <a16:creationId xmlns:a16="http://schemas.microsoft.com/office/drawing/2014/main" id="{B3243CA7-9E6A-4047-8BF2-FC42EFF4A3B1}"/>
              </a:ext>
            </a:extLst>
          </p:cNvPr>
          <p:cNvPicPr>
            <a:picLocks/>
          </p:cNvPicPr>
          <p:nvPr/>
        </p:nvPicPr>
        <p:blipFill>
          <a:blip r:embed="rId3">
            <a:extLst>
              <a:ext uri="{96DAC541-7B7A-43D3-8B79-37D633B846F1}">
                <asvg:svgBlip xmlns:asvg="http://schemas.microsoft.com/office/drawing/2016/SVG/main" xmlns="" r:embed="rId4"/>
              </a:ext>
            </a:extLst>
          </a:blip>
          <a:stretch>
            <a:fillRect/>
          </a:stretch>
        </p:blipFill>
        <p:spPr>
          <a:xfrm>
            <a:off x="2538962" y="5114041"/>
            <a:ext cx="292100" cy="292100"/>
          </a:xfrm>
          <a:prstGeom prst="rect">
            <a:avLst/>
          </a:prstGeom>
        </p:spPr>
      </p:pic>
      <p:pic>
        <p:nvPicPr>
          <p:cNvPr id="5" name="Graphic 4">
            <a:extLst>
              <a:ext uri="{FF2B5EF4-FFF2-40B4-BE49-F238E27FC236}">
                <a16:creationId xmlns:a16="http://schemas.microsoft.com/office/drawing/2014/main" id="{EBE3DE67-5363-4C48-8E1A-E58422EA1A00}"/>
              </a:ext>
            </a:extLst>
          </p:cNvPr>
          <p:cNvPicPr>
            <a:picLocks/>
          </p:cNvPicPr>
          <p:nvPr/>
        </p:nvPicPr>
        <p:blipFill>
          <a:blip r:embed="rId5">
            <a:extLst>
              <a:ext uri="{96DAC541-7B7A-43D3-8B79-37D633B846F1}">
                <asvg:svgBlip xmlns:asvg="http://schemas.microsoft.com/office/drawing/2016/SVG/main" xmlns="" r:embed="rId6"/>
              </a:ext>
            </a:extLst>
          </a:blip>
          <a:stretch>
            <a:fillRect/>
          </a:stretch>
        </p:blipFill>
        <p:spPr>
          <a:xfrm>
            <a:off x="1001930" y="1509860"/>
            <a:ext cx="558800" cy="609600"/>
          </a:xfrm>
          <a:prstGeom prst="rect">
            <a:avLst/>
          </a:prstGeom>
        </p:spPr>
      </p:pic>
      <p:pic>
        <p:nvPicPr>
          <p:cNvPr id="32" name="Graphic 31">
            <a:extLst>
              <a:ext uri="{FF2B5EF4-FFF2-40B4-BE49-F238E27FC236}">
                <a16:creationId xmlns:a16="http://schemas.microsoft.com/office/drawing/2014/main" id="{554B5FC7-79D0-2B46-8E0D-5CA5A0E85ABE}"/>
              </a:ext>
            </a:extLst>
          </p:cNvPr>
          <p:cNvPicPr>
            <a:picLocks/>
          </p:cNvPicPr>
          <p:nvPr/>
        </p:nvPicPr>
        <p:blipFill>
          <a:blip r:embed="rId7">
            <a:extLst>
              <a:ext uri="{96DAC541-7B7A-43D3-8B79-37D633B846F1}">
                <asvg:svgBlip xmlns:asvg="http://schemas.microsoft.com/office/drawing/2016/SVG/main" xmlns="" r:embed="rId8"/>
              </a:ext>
            </a:extLst>
          </a:blip>
          <a:stretch>
            <a:fillRect/>
          </a:stretch>
        </p:blipFill>
        <p:spPr>
          <a:xfrm>
            <a:off x="2927758" y="1509860"/>
            <a:ext cx="482600" cy="609600"/>
          </a:xfrm>
          <a:prstGeom prst="rect">
            <a:avLst/>
          </a:prstGeom>
        </p:spPr>
      </p:pic>
      <p:pic>
        <p:nvPicPr>
          <p:cNvPr id="33" name="Graphic 32">
            <a:extLst>
              <a:ext uri="{FF2B5EF4-FFF2-40B4-BE49-F238E27FC236}">
                <a16:creationId xmlns:a16="http://schemas.microsoft.com/office/drawing/2014/main" id="{0AE7FAB5-2CD1-1747-9703-632B20B7EEC3}"/>
              </a:ext>
            </a:extLst>
          </p:cNvPr>
          <p:cNvPicPr>
            <a:picLocks/>
          </p:cNvPicPr>
          <p:nvPr/>
        </p:nvPicPr>
        <p:blipFill>
          <a:blip r:embed="rId9">
            <a:extLst>
              <a:ext uri="{96DAC541-7B7A-43D3-8B79-37D633B846F1}">
                <asvg:svgBlip xmlns:asvg="http://schemas.microsoft.com/office/drawing/2016/SVG/main" xmlns="" r:embed="rId10"/>
              </a:ext>
            </a:extLst>
          </a:blip>
          <a:stretch>
            <a:fillRect/>
          </a:stretch>
        </p:blipFill>
        <p:spPr>
          <a:xfrm>
            <a:off x="4752167" y="1509860"/>
            <a:ext cx="609600" cy="609600"/>
          </a:xfrm>
          <a:prstGeom prst="rect">
            <a:avLst/>
          </a:prstGeom>
        </p:spPr>
      </p:pic>
      <p:pic>
        <p:nvPicPr>
          <p:cNvPr id="34" name="Graphic 33">
            <a:extLst>
              <a:ext uri="{FF2B5EF4-FFF2-40B4-BE49-F238E27FC236}">
                <a16:creationId xmlns:a16="http://schemas.microsoft.com/office/drawing/2014/main" id="{F866CBCE-9E8D-7149-AE95-D63585441160}"/>
              </a:ext>
            </a:extLst>
          </p:cNvPr>
          <p:cNvPicPr>
            <a:picLocks/>
          </p:cNvPicPr>
          <p:nvPr/>
        </p:nvPicPr>
        <p:blipFill>
          <a:blip r:embed="rId11">
            <a:extLst>
              <a:ext uri="{96DAC541-7B7A-43D3-8B79-37D633B846F1}">
                <asvg:svgBlip xmlns:asvg="http://schemas.microsoft.com/office/drawing/2016/SVG/main" xmlns="" r:embed="rId12"/>
              </a:ext>
            </a:extLst>
          </a:blip>
          <a:stretch>
            <a:fillRect/>
          </a:stretch>
        </p:blipFill>
        <p:spPr>
          <a:xfrm>
            <a:off x="6669178" y="1509860"/>
            <a:ext cx="558800" cy="609600"/>
          </a:xfrm>
          <a:prstGeom prst="rect">
            <a:avLst/>
          </a:prstGeom>
        </p:spPr>
      </p:pic>
      <p:pic>
        <p:nvPicPr>
          <p:cNvPr id="35" name="Graphic 34">
            <a:extLst>
              <a:ext uri="{FF2B5EF4-FFF2-40B4-BE49-F238E27FC236}">
                <a16:creationId xmlns:a16="http://schemas.microsoft.com/office/drawing/2014/main" id="{53EB133B-B59C-3843-95F5-CC556CEE9546}"/>
              </a:ext>
            </a:extLst>
          </p:cNvPr>
          <p:cNvPicPr>
            <a:picLocks/>
          </p:cNvPicPr>
          <p:nvPr/>
        </p:nvPicPr>
        <p:blipFill>
          <a:blip r:embed="rId13">
            <a:extLst>
              <a:ext uri="{96DAC541-7B7A-43D3-8B79-37D633B846F1}">
                <asvg:svgBlip xmlns:asvg="http://schemas.microsoft.com/office/drawing/2016/SVG/main" xmlns="" r:embed="rId14"/>
              </a:ext>
            </a:extLst>
          </a:blip>
          <a:stretch>
            <a:fillRect/>
          </a:stretch>
        </p:blipFill>
        <p:spPr>
          <a:xfrm>
            <a:off x="10243930" y="315301"/>
            <a:ext cx="1632770" cy="466506"/>
          </a:xfrm>
          <a:prstGeom prst="rect">
            <a:avLst/>
          </a:prstGeom>
        </p:spPr>
      </p:pic>
    </p:spTree>
    <p:extLst>
      <p:ext uri="{BB962C8B-B14F-4D97-AF65-F5344CB8AC3E}">
        <p14:creationId xmlns:p14="http://schemas.microsoft.com/office/powerpoint/2010/main" val="25085793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DFCED90-4E97-224A-865A-7B704FB6AB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568"/>
            <a:ext cx="12192000" cy="6850864"/>
          </a:xfrm>
          <a:prstGeom prst="rect">
            <a:avLst/>
          </a:prstGeom>
        </p:spPr>
      </p:pic>
      <p:sp>
        <p:nvSpPr>
          <p:cNvPr id="10" name="Subtitle 2">
            <a:extLst>
              <a:ext uri="{FF2B5EF4-FFF2-40B4-BE49-F238E27FC236}">
                <a16:creationId xmlns:a16="http://schemas.microsoft.com/office/drawing/2014/main" id="{76528C2F-2624-47A1-8F0E-BCF1D65DCFDA}"/>
              </a:ext>
            </a:extLst>
          </p:cNvPr>
          <p:cNvSpPr txBox="1">
            <a:spLocks/>
          </p:cNvSpPr>
          <p:nvPr/>
        </p:nvSpPr>
        <p:spPr>
          <a:xfrm>
            <a:off x="9407000" y="2812617"/>
            <a:ext cx="2103851" cy="37049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000" b="1">
                <a:solidFill>
                  <a:srgbClr val="004A95"/>
                </a:solidFill>
                <a:latin typeface="Arial" panose="020B0604020202020204" pitchFamily="34" charset="0"/>
                <a:cs typeface="Arial" panose="020B0604020202020204" pitchFamily="34" charset="0"/>
              </a:rPr>
              <a:t>140+ Countries</a:t>
            </a:r>
          </a:p>
        </p:txBody>
      </p:sp>
      <p:sp>
        <p:nvSpPr>
          <p:cNvPr id="11" name="Subtitle 2">
            <a:extLst>
              <a:ext uri="{FF2B5EF4-FFF2-40B4-BE49-F238E27FC236}">
                <a16:creationId xmlns:a16="http://schemas.microsoft.com/office/drawing/2014/main" id="{2A436CEB-66D6-4DC0-BFB5-946B4D8D89E3}"/>
              </a:ext>
            </a:extLst>
          </p:cNvPr>
          <p:cNvSpPr txBox="1">
            <a:spLocks/>
          </p:cNvSpPr>
          <p:nvPr/>
        </p:nvSpPr>
        <p:spPr>
          <a:xfrm>
            <a:off x="9457088" y="3117417"/>
            <a:ext cx="2003674" cy="58858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110000"/>
              </a:lnSpc>
              <a:spcBef>
                <a:spcPts val="1000"/>
              </a:spcBef>
              <a:spcAft>
                <a:spcPts val="0"/>
              </a:spcAft>
              <a:buClrTx/>
              <a:buSzTx/>
              <a:buFont typeface="Arial" panose="020B0604020202020204" pitchFamily="34" charset="0"/>
              <a:buNone/>
              <a:tabLst/>
              <a:defRPr/>
            </a:pPr>
            <a:r>
              <a:rPr lang="en-US" sz="1400">
                <a:solidFill>
                  <a:srgbClr val="414140"/>
                </a:solidFill>
                <a:latin typeface="Arial" panose="020B0604020202020204" pitchFamily="34" charset="0"/>
                <a:cs typeface="Arial" panose="020B0604020202020204" pitchFamily="34" charset="0"/>
              </a:rPr>
              <a:t>We’re a global leader</a:t>
            </a:r>
          </a:p>
        </p:txBody>
      </p:sp>
      <p:sp>
        <p:nvSpPr>
          <p:cNvPr id="12" name="Subtitle 2">
            <a:extLst>
              <a:ext uri="{FF2B5EF4-FFF2-40B4-BE49-F238E27FC236}">
                <a16:creationId xmlns:a16="http://schemas.microsoft.com/office/drawing/2014/main" id="{8A71E8BE-EFE3-4CFB-AF40-03C21FAFFB24}"/>
              </a:ext>
            </a:extLst>
          </p:cNvPr>
          <p:cNvSpPr txBox="1">
            <a:spLocks/>
          </p:cNvSpPr>
          <p:nvPr/>
        </p:nvSpPr>
        <p:spPr>
          <a:xfrm>
            <a:off x="703836" y="4924311"/>
            <a:ext cx="2071195" cy="37049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000" b="1">
                <a:solidFill>
                  <a:srgbClr val="004A95"/>
                </a:solidFill>
                <a:latin typeface="Arial" panose="020B0604020202020204" pitchFamily="34" charset="0"/>
                <a:cs typeface="Arial" panose="020B0604020202020204" pitchFamily="34" charset="0"/>
              </a:rPr>
              <a:t>150+ Education</a:t>
            </a:r>
          </a:p>
        </p:txBody>
      </p:sp>
      <p:sp>
        <p:nvSpPr>
          <p:cNvPr id="13" name="Subtitle 2">
            <a:extLst>
              <a:ext uri="{FF2B5EF4-FFF2-40B4-BE49-F238E27FC236}">
                <a16:creationId xmlns:a16="http://schemas.microsoft.com/office/drawing/2014/main" id="{D3F61FD3-C5B3-4A16-995B-C7CD445940FA}"/>
              </a:ext>
            </a:extLst>
          </p:cNvPr>
          <p:cNvSpPr txBox="1">
            <a:spLocks/>
          </p:cNvSpPr>
          <p:nvPr/>
        </p:nvSpPr>
        <p:spPr>
          <a:xfrm>
            <a:off x="809432" y="5229110"/>
            <a:ext cx="1860003" cy="67529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110000"/>
              </a:lnSpc>
              <a:spcBef>
                <a:spcPts val="1000"/>
              </a:spcBef>
              <a:spcAft>
                <a:spcPts val="0"/>
              </a:spcAft>
              <a:buClrTx/>
              <a:buSzTx/>
              <a:buFont typeface="Arial" panose="020B0604020202020204" pitchFamily="34" charset="0"/>
              <a:buNone/>
              <a:tabLst/>
              <a:defRPr/>
            </a:pPr>
            <a:r>
              <a:rPr lang="en-US" sz="1400">
                <a:solidFill>
                  <a:srgbClr val="414140"/>
                </a:solidFill>
                <a:latin typeface="Arial" panose="020B0604020202020204" pitchFamily="34" charset="0"/>
                <a:cs typeface="Arial" panose="020B0604020202020204" pitchFamily="34" charset="0"/>
              </a:rPr>
              <a:t>Securing Transcripts </a:t>
            </a:r>
            <a:br>
              <a:rPr lang="en-US" sz="1400">
                <a:solidFill>
                  <a:srgbClr val="414140"/>
                </a:solidFill>
                <a:latin typeface="Arial" panose="020B0604020202020204" pitchFamily="34" charset="0"/>
                <a:cs typeface="Arial" panose="020B0604020202020204" pitchFamily="34" charset="0"/>
              </a:rPr>
            </a:br>
            <a:r>
              <a:rPr lang="en-US" sz="1400">
                <a:solidFill>
                  <a:srgbClr val="414140"/>
                </a:solidFill>
                <a:latin typeface="Arial" panose="020B0604020202020204" pitchFamily="34" charset="0"/>
                <a:cs typeface="Arial" panose="020B0604020202020204" pitchFamily="34" charset="0"/>
              </a:rPr>
              <a:t>&amp; Diplomas</a:t>
            </a:r>
          </a:p>
        </p:txBody>
      </p:sp>
      <p:sp>
        <p:nvSpPr>
          <p:cNvPr id="14" name="Subtitle 2">
            <a:extLst>
              <a:ext uri="{FF2B5EF4-FFF2-40B4-BE49-F238E27FC236}">
                <a16:creationId xmlns:a16="http://schemas.microsoft.com/office/drawing/2014/main" id="{EF06550C-1E4B-4A4A-BF5B-32ED7E485252}"/>
              </a:ext>
            </a:extLst>
          </p:cNvPr>
          <p:cNvSpPr txBox="1">
            <a:spLocks/>
          </p:cNvSpPr>
          <p:nvPr/>
        </p:nvSpPr>
        <p:spPr>
          <a:xfrm>
            <a:off x="3619328" y="4924311"/>
            <a:ext cx="2057400" cy="37049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000" b="1" dirty="0">
                <a:solidFill>
                  <a:srgbClr val="004A95"/>
                </a:solidFill>
                <a:latin typeface="Arial" panose="020B0604020202020204" pitchFamily="34" charset="0"/>
                <a:cs typeface="Arial" panose="020B0604020202020204" pitchFamily="34" charset="0"/>
              </a:rPr>
              <a:t>500+ Hospitals</a:t>
            </a:r>
          </a:p>
        </p:txBody>
      </p:sp>
      <p:sp>
        <p:nvSpPr>
          <p:cNvPr id="15" name="Subtitle 2">
            <a:extLst>
              <a:ext uri="{FF2B5EF4-FFF2-40B4-BE49-F238E27FC236}">
                <a16:creationId xmlns:a16="http://schemas.microsoft.com/office/drawing/2014/main" id="{580AFA78-0C42-429B-98EA-7C6021DDEA0B}"/>
              </a:ext>
            </a:extLst>
          </p:cNvPr>
          <p:cNvSpPr txBox="1">
            <a:spLocks/>
          </p:cNvSpPr>
          <p:nvPr/>
        </p:nvSpPr>
        <p:spPr>
          <a:xfrm>
            <a:off x="3619328" y="5229110"/>
            <a:ext cx="2057400" cy="67529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110000"/>
              </a:lnSpc>
              <a:spcBef>
                <a:spcPts val="1000"/>
              </a:spcBef>
              <a:spcAft>
                <a:spcPts val="0"/>
              </a:spcAft>
              <a:buClrTx/>
              <a:buSzTx/>
              <a:buFont typeface="Arial" panose="020B0604020202020204" pitchFamily="34" charset="0"/>
              <a:buNone/>
              <a:tabLst/>
              <a:defRPr/>
            </a:pPr>
            <a:r>
              <a:rPr lang="en-US" sz="1400">
                <a:solidFill>
                  <a:srgbClr val="414140"/>
                </a:solidFill>
                <a:latin typeface="Arial" panose="020B0604020202020204" pitchFamily="34" charset="0"/>
                <a:cs typeface="Arial" panose="020B0604020202020204" pitchFamily="34" charset="0"/>
              </a:rPr>
              <a:t>Count on our Print Prescription Solutions</a:t>
            </a:r>
          </a:p>
        </p:txBody>
      </p:sp>
      <p:sp>
        <p:nvSpPr>
          <p:cNvPr id="16" name="Subtitle 2">
            <a:extLst>
              <a:ext uri="{FF2B5EF4-FFF2-40B4-BE49-F238E27FC236}">
                <a16:creationId xmlns:a16="http://schemas.microsoft.com/office/drawing/2014/main" id="{80D69C19-8B99-4C95-8BB4-E3E1E7351C7A}"/>
              </a:ext>
            </a:extLst>
          </p:cNvPr>
          <p:cNvSpPr txBox="1">
            <a:spLocks/>
          </p:cNvSpPr>
          <p:nvPr/>
        </p:nvSpPr>
        <p:spPr>
          <a:xfrm>
            <a:off x="6353592" y="4924311"/>
            <a:ext cx="2391113" cy="37049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000" b="1">
                <a:solidFill>
                  <a:srgbClr val="004A95"/>
                </a:solidFill>
                <a:latin typeface="Arial" panose="020B0604020202020204" pitchFamily="34" charset="0"/>
                <a:cs typeface="Arial" panose="020B0604020202020204" pitchFamily="34" charset="0"/>
              </a:rPr>
              <a:t>130+ Government</a:t>
            </a:r>
          </a:p>
        </p:txBody>
      </p:sp>
      <p:sp>
        <p:nvSpPr>
          <p:cNvPr id="17" name="Subtitle 2">
            <a:extLst>
              <a:ext uri="{FF2B5EF4-FFF2-40B4-BE49-F238E27FC236}">
                <a16:creationId xmlns:a16="http://schemas.microsoft.com/office/drawing/2014/main" id="{4447C5DE-45FA-447A-8810-770B12FE2201}"/>
              </a:ext>
            </a:extLst>
          </p:cNvPr>
          <p:cNvSpPr txBox="1">
            <a:spLocks/>
          </p:cNvSpPr>
          <p:nvPr/>
        </p:nvSpPr>
        <p:spPr>
          <a:xfrm>
            <a:off x="6563744" y="5229110"/>
            <a:ext cx="1970809" cy="67529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110000"/>
              </a:lnSpc>
              <a:spcBef>
                <a:spcPts val="1000"/>
              </a:spcBef>
              <a:spcAft>
                <a:spcPts val="0"/>
              </a:spcAft>
              <a:buClrTx/>
              <a:buSzTx/>
              <a:buFont typeface="Arial" panose="020B0604020202020204" pitchFamily="34" charset="0"/>
              <a:buNone/>
              <a:tabLst/>
              <a:defRPr/>
            </a:pPr>
            <a:r>
              <a:rPr lang="en-US" sz="1400">
                <a:solidFill>
                  <a:srgbClr val="414140"/>
                </a:solidFill>
                <a:latin typeface="Arial" panose="020B0604020202020204" pitchFamily="34" charset="0"/>
                <a:cs typeface="Arial" panose="020B0604020202020204" pitchFamily="34" charset="0"/>
              </a:rPr>
              <a:t>Agencies count on </a:t>
            </a:r>
            <a:br>
              <a:rPr lang="en-US" sz="1400">
                <a:solidFill>
                  <a:srgbClr val="414140"/>
                </a:solidFill>
                <a:latin typeface="Arial" panose="020B0604020202020204" pitchFamily="34" charset="0"/>
                <a:cs typeface="Arial" panose="020B0604020202020204" pitchFamily="34" charset="0"/>
              </a:rPr>
            </a:br>
            <a:r>
              <a:rPr lang="en-US" sz="1400">
                <a:solidFill>
                  <a:srgbClr val="414140"/>
                </a:solidFill>
                <a:latin typeface="Arial" panose="020B0604020202020204" pitchFamily="34" charset="0"/>
                <a:cs typeface="Arial" panose="020B0604020202020204" pitchFamily="34" charset="0"/>
              </a:rPr>
              <a:t>our security</a:t>
            </a:r>
          </a:p>
        </p:txBody>
      </p:sp>
      <p:sp>
        <p:nvSpPr>
          <p:cNvPr id="18" name="Subtitle 2">
            <a:extLst>
              <a:ext uri="{FF2B5EF4-FFF2-40B4-BE49-F238E27FC236}">
                <a16:creationId xmlns:a16="http://schemas.microsoft.com/office/drawing/2014/main" id="{62677161-22AA-4C7A-86C6-9D9EBF2792A0}"/>
              </a:ext>
            </a:extLst>
          </p:cNvPr>
          <p:cNvSpPr txBox="1">
            <a:spLocks/>
          </p:cNvSpPr>
          <p:nvPr/>
        </p:nvSpPr>
        <p:spPr>
          <a:xfrm>
            <a:off x="9263369" y="4924311"/>
            <a:ext cx="2391113" cy="37049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000" b="1">
                <a:solidFill>
                  <a:srgbClr val="004A95"/>
                </a:solidFill>
                <a:latin typeface="Arial" panose="020B0604020202020204" pitchFamily="34" charset="0"/>
                <a:cs typeface="Arial" panose="020B0604020202020204" pitchFamily="34" charset="0"/>
              </a:rPr>
              <a:t>9 Top U.S. Banks</a:t>
            </a:r>
          </a:p>
        </p:txBody>
      </p:sp>
      <p:sp>
        <p:nvSpPr>
          <p:cNvPr id="19" name="Subtitle 2">
            <a:extLst>
              <a:ext uri="{FF2B5EF4-FFF2-40B4-BE49-F238E27FC236}">
                <a16:creationId xmlns:a16="http://schemas.microsoft.com/office/drawing/2014/main" id="{ABC8B968-FE04-4A28-9277-29A171930B13}"/>
              </a:ext>
            </a:extLst>
          </p:cNvPr>
          <p:cNvSpPr txBox="1">
            <a:spLocks/>
          </p:cNvSpPr>
          <p:nvPr/>
        </p:nvSpPr>
        <p:spPr>
          <a:xfrm>
            <a:off x="9543798" y="5229110"/>
            <a:ext cx="1830254" cy="67529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110000"/>
              </a:lnSpc>
              <a:spcBef>
                <a:spcPts val="1000"/>
              </a:spcBef>
              <a:spcAft>
                <a:spcPts val="0"/>
              </a:spcAft>
              <a:buClrTx/>
              <a:buSzTx/>
              <a:buFont typeface="Arial" panose="020B0604020202020204" pitchFamily="34" charset="0"/>
              <a:buNone/>
              <a:tabLst/>
              <a:defRPr/>
            </a:pPr>
            <a:r>
              <a:rPr lang="en-US" sz="1400">
                <a:solidFill>
                  <a:srgbClr val="414140"/>
                </a:solidFill>
                <a:latin typeface="Arial" panose="020B0604020202020204" pitchFamily="34" charset="0"/>
                <a:cs typeface="Arial" panose="020B0604020202020204" pitchFamily="34" charset="0"/>
              </a:rPr>
              <a:t>And banks in 70+ </a:t>
            </a:r>
            <a:br>
              <a:rPr lang="en-US" sz="1400">
                <a:solidFill>
                  <a:srgbClr val="414140"/>
                </a:solidFill>
                <a:latin typeface="Arial" panose="020B0604020202020204" pitchFamily="34" charset="0"/>
                <a:cs typeface="Arial" panose="020B0604020202020204" pitchFamily="34" charset="0"/>
              </a:rPr>
            </a:br>
            <a:r>
              <a:rPr lang="en-US" sz="1400">
                <a:solidFill>
                  <a:srgbClr val="414140"/>
                </a:solidFill>
                <a:latin typeface="Arial" panose="020B0604020202020204" pitchFamily="34" charset="0"/>
                <a:cs typeface="Arial" panose="020B0604020202020204" pitchFamily="34" charset="0"/>
              </a:rPr>
              <a:t>countries worldwide</a:t>
            </a:r>
          </a:p>
        </p:txBody>
      </p:sp>
      <p:sp>
        <p:nvSpPr>
          <p:cNvPr id="22" name="Subtitle 2">
            <a:extLst>
              <a:ext uri="{FF2B5EF4-FFF2-40B4-BE49-F238E27FC236}">
                <a16:creationId xmlns:a16="http://schemas.microsoft.com/office/drawing/2014/main" id="{FBC666F7-E526-47CC-8F4F-9638BC790578}"/>
              </a:ext>
            </a:extLst>
          </p:cNvPr>
          <p:cNvSpPr txBox="1">
            <a:spLocks/>
          </p:cNvSpPr>
          <p:nvPr/>
        </p:nvSpPr>
        <p:spPr>
          <a:xfrm>
            <a:off x="6368048" y="2807946"/>
            <a:ext cx="2362200" cy="37049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000" b="1">
                <a:solidFill>
                  <a:srgbClr val="004A95"/>
                </a:solidFill>
                <a:latin typeface="Arial" panose="020B0604020202020204" pitchFamily="34" charset="0"/>
                <a:cs typeface="Arial" panose="020B0604020202020204" pitchFamily="34" charset="0"/>
              </a:rPr>
              <a:t>5 Billion Checks</a:t>
            </a:r>
          </a:p>
        </p:txBody>
      </p:sp>
      <p:sp>
        <p:nvSpPr>
          <p:cNvPr id="23" name="Subtitle 2">
            <a:extLst>
              <a:ext uri="{FF2B5EF4-FFF2-40B4-BE49-F238E27FC236}">
                <a16:creationId xmlns:a16="http://schemas.microsoft.com/office/drawing/2014/main" id="{AB700F08-55E6-493F-8F74-664F56EA9DB6}"/>
              </a:ext>
            </a:extLst>
          </p:cNvPr>
          <p:cNvSpPr txBox="1">
            <a:spLocks/>
          </p:cNvSpPr>
          <p:nvPr/>
        </p:nvSpPr>
        <p:spPr>
          <a:xfrm>
            <a:off x="6545075" y="3112746"/>
            <a:ext cx="2008146" cy="58858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110000"/>
              </a:lnSpc>
              <a:spcBef>
                <a:spcPts val="1000"/>
              </a:spcBef>
              <a:spcAft>
                <a:spcPts val="0"/>
              </a:spcAft>
              <a:buClrTx/>
              <a:buSzTx/>
              <a:buFont typeface="Arial" panose="020B0604020202020204" pitchFamily="34" charset="0"/>
              <a:buNone/>
              <a:tabLst/>
              <a:defRPr/>
            </a:pPr>
            <a:r>
              <a:rPr lang="en-US" sz="1400">
                <a:solidFill>
                  <a:srgbClr val="414140"/>
                </a:solidFill>
                <a:latin typeface="Arial" panose="020B0604020202020204" pitchFamily="34" charset="0"/>
                <a:cs typeface="Arial" panose="020B0604020202020204" pitchFamily="34" charset="0"/>
              </a:rPr>
              <a:t>Are printed Globally with our MICR Toner</a:t>
            </a:r>
          </a:p>
        </p:txBody>
      </p:sp>
      <p:sp>
        <p:nvSpPr>
          <p:cNvPr id="24" name="Subtitle 2">
            <a:extLst>
              <a:ext uri="{FF2B5EF4-FFF2-40B4-BE49-F238E27FC236}">
                <a16:creationId xmlns:a16="http://schemas.microsoft.com/office/drawing/2014/main" id="{6F816CAB-F6CA-44A8-B097-8F8C3CE30FBD}"/>
              </a:ext>
            </a:extLst>
          </p:cNvPr>
          <p:cNvSpPr txBox="1">
            <a:spLocks/>
          </p:cNvSpPr>
          <p:nvPr/>
        </p:nvSpPr>
        <p:spPr>
          <a:xfrm>
            <a:off x="444033" y="2812617"/>
            <a:ext cx="2590800" cy="37049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000" b="1">
                <a:solidFill>
                  <a:srgbClr val="004A95"/>
                </a:solidFill>
                <a:latin typeface="Arial" panose="020B0604020202020204" pitchFamily="34" charset="0"/>
                <a:cs typeface="Arial" panose="020B0604020202020204" pitchFamily="34" charset="0"/>
              </a:rPr>
              <a:t>Fortune 500 Clients</a:t>
            </a:r>
          </a:p>
        </p:txBody>
      </p:sp>
      <p:sp>
        <p:nvSpPr>
          <p:cNvPr id="25" name="Subtitle 2">
            <a:extLst>
              <a:ext uri="{FF2B5EF4-FFF2-40B4-BE49-F238E27FC236}">
                <a16:creationId xmlns:a16="http://schemas.microsoft.com/office/drawing/2014/main" id="{CB313804-852E-4772-B595-EBE50AE2C862}"/>
              </a:ext>
            </a:extLst>
          </p:cNvPr>
          <p:cNvSpPr txBox="1">
            <a:spLocks/>
          </p:cNvSpPr>
          <p:nvPr/>
        </p:nvSpPr>
        <p:spPr>
          <a:xfrm>
            <a:off x="618932" y="3117417"/>
            <a:ext cx="2241003" cy="58858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110000"/>
              </a:lnSpc>
              <a:spcBef>
                <a:spcPts val="1000"/>
              </a:spcBef>
              <a:spcAft>
                <a:spcPts val="0"/>
              </a:spcAft>
              <a:buClrTx/>
              <a:buSzTx/>
              <a:buFont typeface="Arial" panose="020B0604020202020204" pitchFamily="34" charset="0"/>
              <a:buNone/>
              <a:tabLst/>
              <a:defRPr/>
            </a:pPr>
            <a:r>
              <a:rPr lang="en-US" sz="1400">
                <a:solidFill>
                  <a:srgbClr val="414140"/>
                </a:solidFill>
                <a:latin typeface="Arial" panose="020B0604020202020204" pitchFamily="34" charset="0"/>
                <a:cs typeface="Arial" panose="020B0604020202020204" pitchFamily="34" charset="0"/>
              </a:rPr>
              <a:t>We serve 181 clients on the Fortune 500 list</a:t>
            </a:r>
          </a:p>
        </p:txBody>
      </p:sp>
      <p:sp>
        <p:nvSpPr>
          <p:cNvPr id="26" name="Subtitle 2">
            <a:extLst>
              <a:ext uri="{FF2B5EF4-FFF2-40B4-BE49-F238E27FC236}">
                <a16:creationId xmlns:a16="http://schemas.microsoft.com/office/drawing/2014/main" id="{6CB204F6-39C7-42ED-9F09-F12746F34232}"/>
              </a:ext>
            </a:extLst>
          </p:cNvPr>
          <p:cNvSpPr txBox="1">
            <a:spLocks/>
          </p:cNvSpPr>
          <p:nvPr/>
        </p:nvSpPr>
        <p:spPr>
          <a:xfrm>
            <a:off x="3567029" y="2812617"/>
            <a:ext cx="2161998" cy="37049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000" b="1">
                <a:solidFill>
                  <a:srgbClr val="004A95"/>
                </a:solidFill>
                <a:latin typeface="Arial" panose="020B0604020202020204" pitchFamily="34" charset="0"/>
                <a:cs typeface="Arial" panose="020B0604020202020204" pitchFamily="34" charset="0"/>
              </a:rPr>
              <a:t>400+ Worldwide</a:t>
            </a:r>
          </a:p>
        </p:txBody>
      </p:sp>
      <p:sp>
        <p:nvSpPr>
          <p:cNvPr id="27" name="Subtitle 2">
            <a:extLst>
              <a:ext uri="{FF2B5EF4-FFF2-40B4-BE49-F238E27FC236}">
                <a16:creationId xmlns:a16="http://schemas.microsoft.com/office/drawing/2014/main" id="{8F7BAA7C-2500-4E7E-9373-4FC37C20B250}"/>
              </a:ext>
            </a:extLst>
          </p:cNvPr>
          <p:cNvSpPr txBox="1">
            <a:spLocks/>
          </p:cNvSpPr>
          <p:nvPr/>
        </p:nvSpPr>
        <p:spPr>
          <a:xfrm>
            <a:off x="3408136" y="3117417"/>
            <a:ext cx="2603781" cy="788646"/>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110000"/>
              </a:lnSpc>
              <a:spcBef>
                <a:spcPts val="1000"/>
              </a:spcBef>
              <a:spcAft>
                <a:spcPts val="0"/>
              </a:spcAft>
              <a:buClrTx/>
              <a:buSzTx/>
              <a:buFont typeface="Arial" panose="020B0604020202020204" pitchFamily="34" charset="0"/>
              <a:buNone/>
              <a:tabLst/>
              <a:defRPr/>
            </a:pPr>
            <a:r>
              <a:rPr lang="en-US" sz="1400">
                <a:solidFill>
                  <a:srgbClr val="414140"/>
                </a:solidFill>
                <a:latin typeface="Arial" panose="020B0604020202020204" pitchFamily="34" charset="0"/>
                <a:cs typeface="Arial" panose="020B0604020202020204" pitchFamily="34" charset="0"/>
              </a:rPr>
              <a:t>We have partners, distributors and resellers globally</a:t>
            </a:r>
          </a:p>
        </p:txBody>
      </p:sp>
      <p:sp>
        <p:nvSpPr>
          <p:cNvPr id="28" name="Subtitle 2">
            <a:extLst>
              <a:ext uri="{FF2B5EF4-FFF2-40B4-BE49-F238E27FC236}">
                <a16:creationId xmlns:a16="http://schemas.microsoft.com/office/drawing/2014/main" id="{766269F1-81D2-4F67-924B-DC5A1C75A66C}"/>
              </a:ext>
            </a:extLst>
          </p:cNvPr>
          <p:cNvSpPr txBox="1">
            <a:spLocks/>
          </p:cNvSpPr>
          <p:nvPr/>
        </p:nvSpPr>
        <p:spPr>
          <a:xfrm>
            <a:off x="266180" y="835224"/>
            <a:ext cx="7051794" cy="66478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solidFill>
                  <a:srgbClr val="414140"/>
                </a:solidFill>
                <a:latin typeface="Arial" panose="020B0604020202020204" pitchFamily="34" charset="0"/>
                <a:cs typeface="Arial" panose="020B0604020202020204" pitchFamily="34" charset="0"/>
              </a:rPr>
              <a:t>As and industry leader, we work across every vertical and high-profile customers worldwide.</a:t>
            </a:r>
          </a:p>
        </p:txBody>
      </p:sp>
      <p:sp>
        <p:nvSpPr>
          <p:cNvPr id="40" name="TextBox 39">
            <a:extLst>
              <a:ext uri="{FF2B5EF4-FFF2-40B4-BE49-F238E27FC236}">
                <a16:creationId xmlns:a16="http://schemas.microsoft.com/office/drawing/2014/main" id="{AB7950E1-FDCA-478D-9A76-443EA1D2B414}"/>
              </a:ext>
            </a:extLst>
          </p:cNvPr>
          <p:cNvSpPr txBox="1"/>
          <p:nvPr/>
        </p:nvSpPr>
        <p:spPr>
          <a:xfrm>
            <a:off x="228600" y="228600"/>
            <a:ext cx="4586069" cy="403957"/>
          </a:xfrm>
          <a:prstGeom prst="rect">
            <a:avLst/>
          </a:prstGeom>
          <a:noFill/>
        </p:spPr>
        <p:txBody>
          <a:bodyPr wrap="square" rtlCol="0">
            <a:spAutoFit/>
          </a:bodyPr>
          <a:lstStyle/>
          <a:p>
            <a:pPr lvl="0"/>
            <a:r>
              <a:rPr lang="en-US" sz="3600" b="1" dirty="0">
                <a:solidFill>
                  <a:srgbClr val="004990"/>
                </a:solidFill>
                <a:latin typeface="Arial" panose="020B0604020202020204" pitchFamily="34" charset="0"/>
                <a:cs typeface="Arial" panose="020B0604020202020204" pitchFamily="34" charset="0"/>
              </a:rPr>
              <a:t>Who We Work With</a:t>
            </a:r>
          </a:p>
        </p:txBody>
      </p:sp>
      <p:pic>
        <p:nvPicPr>
          <p:cNvPr id="3" name="Graphic 2">
            <a:extLst>
              <a:ext uri="{FF2B5EF4-FFF2-40B4-BE49-F238E27FC236}">
                <a16:creationId xmlns:a16="http://schemas.microsoft.com/office/drawing/2014/main" id="{8F906AF4-199A-0C44-A5FE-16A4F2C062AF}"/>
              </a:ext>
            </a:extLst>
          </p:cNvPr>
          <p:cNvPicPr>
            <a:picLocks/>
          </p:cNvPicPr>
          <p:nvPr/>
        </p:nvPicPr>
        <p:blipFill>
          <a:blip r:embed="rId4">
            <a:extLst>
              <a:ext uri="{96DAC541-7B7A-43D3-8B79-37D633B846F1}">
                <asvg:svgBlip xmlns:asvg="http://schemas.microsoft.com/office/drawing/2016/SVG/main" xmlns="" r:embed="rId5"/>
              </a:ext>
            </a:extLst>
          </a:blip>
          <a:stretch>
            <a:fillRect/>
          </a:stretch>
        </p:blipFill>
        <p:spPr>
          <a:xfrm>
            <a:off x="1472725" y="1896418"/>
            <a:ext cx="520700" cy="622300"/>
          </a:xfrm>
          <a:prstGeom prst="rect">
            <a:avLst/>
          </a:prstGeom>
        </p:spPr>
      </p:pic>
      <p:pic>
        <p:nvPicPr>
          <p:cNvPr id="4" name="Graphic 3">
            <a:extLst>
              <a:ext uri="{FF2B5EF4-FFF2-40B4-BE49-F238E27FC236}">
                <a16:creationId xmlns:a16="http://schemas.microsoft.com/office/drawing/2014/main" id="{1F1900EC-81E7-C04D-8103-ED95451E50B2}"/>
              </a:ext>
            </a:extLst>
          </p:cNvPr>
          <p:cNvPicPr>
            <a:picLocks/>
          </p:cNvPicPr>
          <p:nvPr/>
        </p:nvPicPr>
        <p:blipFill>
          <a:blip r:embed="rId6">
            <a:extLst>
              <a:ext uri="{96DAC541-7B7A-43D3-8B79-37D633B846F1}">
                <asvg:svgBlip xmlns:asvg="http://schemas.microsoft.com/office/drawing/2016/SVG/main" xmlns="" r:embed="rId7"/>
              </a:ext>
            </a:extLst>
          </a:blip>
          <a:stretch>
            <a:fillRect/>
          </a:stretch>
        </p:blipFill>
        <p:spPr>
          <a:xfrm>
            <a:off x="4413078" y="1896418"/>
            <a:ext cx="469900" cy="622300"/>
          </a:xfrm>
          <a:prstGeom prst="rect">
            <a:avLst/>
          </a:prstGeom>
        </p:spPr>
      </p:pic>
      <p:pic>
        <p:nvPicPr>
          <p:cNvPr id="8" name="Graphic 7">
            <a:extLst>
              <a:ext uri="{FF2B5EF4-FFF2-40B4-BE49-F238E27FC236}">
                <a16:creationId xmlns:a16="http://schemas.microsoft.com/office/drawing/2014/main" id="{186BE867-B948-1049-92C5-81654270C2C7}"/>
              </a:ext>
            </a:extLst>
          </p:cNvPr>
          <p:cNvPicPr>
            <a:picLocks/>
          </p:cNvPicPr>
          <p:nvPr/>
        </p:nvPicPr>
        <p:blipFill>
          <a:blip r:embed="rId8">
            <a:extLst>
              <a:ext uri="{96DAC541-7B7A-43D3-8B79-37D633B846F1}">
                <asvg:svgBlip xmlns:asvg="http://schemas.microsoft.com/office/drawing/2016/SVG/main" xmlns="" r:embed="rId9"/>
              </a:ext>
            </a:extLst>
          </a:blip>
          <a:stretch>
            <a:fillRect/>
          </a:stretch>
        </p:blipFill>
        <p:spPr>
          <a:xfrm>
            <a:off x="7149062" y="2087046"/>
            <a:ext cx="800172" cy="431672"/>
          </a:xfrm>
          <a:prstGeom prst="rect">
            <a:avLst/>
          </a:prstGeom>
        </p:spPr>
      </p:pic>
      <p:pic>
        <p:nvPicPr>
          <p:cNvPr id="9" name="Graphic 8">
            <a:extLst>
              <a:ext uri="{FF2B5EF4-FFF2-40B4-BE49-F238E27FC236}">
                <a16:creationId xmlns:a16="http://schemas.microsoft.com/office/drawing/2014/main" id="{F453E98E-43BE-374C-B5BA-3BB37519010F}"/>
              </a:ext>
            </a:extLst>
          </p:cNvPr>
          <p:cNvPicPr>
            <a:picLocks/>
          </p:cNvPicPr>
          <p:nvPr/>
        </p:nvPicPr>
        <p:blipFill>
          <a:blip r:embed="rId10">
            <a:extLst>
              <a:ext uri="{96DAC541-7B7A-43D3-8B79-37D633B846F1}">
                <asvg:svgBlip xmlns:asvg="http://schemas.microsoft.com/office/drawing/2016/SVG/main" xmlns="" r:embed="rId11"/>
              </a:ext>
            </a:extLst>
          </a:blip>
          <a:stretch>
            <a:fillRect/>
          </a:stretch>
        </p:blipFill>
        <p:spPr>
          <a:xfrm>
            <a:off x="10154125" y="1896418"/>
            <a:ext cx="609600" cy="622300"/>
          </a:xfrm>
          <a:prstGeom prst="rect">
            <a:avLst/>
          </a:prstGeom>
        </p:spPr>
      </p:pic>
      <p:pic>
        <p:nvPicPr>
          <p:cNvPr id="20" name="Graphic 19">
            <a:extLst>
              <a:ext uri="{FF2B5EF4-FFF2-40B4-BE49-F238E27FC236}">
                <a16:creationId xmlns:a16="http://schemas.microsoft.com/office/drawing/2014/main" id="{A9192485-C66D-174E-B936-6D5B5FF1B8F9}"/>
              </a:ext>
            </a:extLst>
          </p:cNvPr>
          <p:cNvPicPr>
            <a:picLocks/>
          </p:cNvPicPr>
          <p:nvPr/>
        </p:nvPicPr>
        <p:blipFill>
          <a:blip r:embed="rId12">
            <a:extLst>
              <a:ext uri="{96DAC541-7B7A-43D3-8B79-37D633B846F1}">
                <asvg:svgBlip xmlns:asvg="http://schemas.microsoft.com/office/drawing/2016/SVG/main" xmlns="" r:embed="rId13"/>
              </a:ext>
            </a:extLst>
          </a:blip>
          <a:stretch>
            <a:fillRect/>
          </a:stretch>
        </p:blipFill>
        <p:spPr>
          <a:xfrm>
            <a:off x="1421925" y="4110995"/>
            <a:ext cx="622300" cy="584200"/>
          </a:xfrm>
          <a:prstGeom prst="rect">
            <a:avLst/>
          </a:prstGeom>
        </p:spPr>
      </p:pic>
      <p:pic>
        <p:nvPicPr>
          <p:cNvPr id="21" name="Graphic 20">
            <a:extLst>
              <a:ext uri="{FF2B5EF4-FFF2-40B4-BE49-F238E27FC236}">
                <a16:creationId xmlns:a16="http://schemas.microsoft.com/office/drawing/2014/main" id="{5A3F80A3-ECB9-FE47-BFF4-400E007AE3C3}"/>
              </a:ext>
            </a:extLst>
          </p:cNvPr>
          <p:cNvPicPr>
            <a:picLocks/>
          </p:cNvPicPr>
          <p:nvPr/>
        </p:nvPicPr>
        <p:blipFill>
          <a:blip r:embed="rId14">
            <a:extLst>
              <a:ext uri="{96DAC541-7B7A-43D3-8B79-37D633B846F1}">
                <asvg:svgBlip xmlns:asvg="http://schemas.microsoft.com/office/drawing/2016/SVG/main" xmlns="" r:embed="rId15"/>
              </a:ext>
            </a:extLst>
          </a:blip>
          <a:stretch>
            <a:fillRect/>
          </a:stretch>
        </p:blipFill>
        <p:spPr>
          <a:xfrm>
            <a:off x="7237998" y="4161795"/>
            <a:ext cx="622300" cy="533400"/>
          </a:xfrm>
          <a:prstGeom prst="rect">
            <a:avLst/>
          </a:prstGeom>
        </p:spPr>
      </p:pic>
      <p:pic>
        <p:nvPicPr>
          <p:cNvPr id="34" name="Graphic 33">
            <a:extLst>
              <a:ext uri="{FF2B5EF4-FFF2-40B4-BE49-F238E27FC236}">
                <a16:creationId xmlns:a16="http://schemas.microsoft.com/office/drawing/2014/main" id="{09870141-8B19-5E47-AF33-F124E2F40B8E}"/>
              </a:ext>
            </a:extLst>
          </p:cNvPr>
          <p:cNvPicPr>
            <a:picLocks/>
          </p:cNvPicPr>
          <p:nvPr/>
        </p:nvPicPr>
        <p:blipFill>
          <a:blip r:embed="rId16">
            <a:extLst>
              <a:ext uri="{96DAC541-7B7A-43D3-8B79-37D633B846F1}">
                <asvg:svgBlip xmlns:asvg="http://schemas.microsoft.com/office/drawing/2016/SVG/main" xmlns="" r:embed="rId17"/>
              </a:ext>
            </a:extLst>
          </a:blip>
          <a:stretch>
            <a:fillRect/>
          </a:stretch>
        </p:blipFill>
        <p:spPr>
          <a:xfrm>
            <a:off x="4336878" y="4072895"/>
            <a:ext cx="622300" cy="622300"/>
          </a:xfrm>
          <a:prstGeom prst="rect">
            <a:avLst/>
          </a:prstGeom>
        </p:spPr>
      </p:pic>
      <p:pic>
        <p:nvPicPr>
          <p:cNvPr id="36" name="Graphic 35">
            <a:extLst>
              <a:ext uri="{FF2B5EF4-FFF2-40B4-BE49-F238E27FC236}">
                <a16:creationId xmlns:a16="http://schemas.microsoft.com/office/drawing/2014/main" id="{C3C4A39A-807F-7A47-8806-768AA1C7048C}"/>
              </a:ext>
            </a:extLst>
          </p:cNvPr>
          <p:cNvPicPr>
            <a:picLocks/>
          </p:cNvPicPr>
          <p:nvPr/>
        </p:nvPicPr>
        <p:blipFill>
          <a:blip r:embed="rId18">
            <a:extLst>
              <a:ext uri="{96DAC541-7B7A-43D3-8B79-37D633B846F1}">
                <asvg:svgBlip xmlns:asvg="http://schemas.microsoft.com/office/drawing/2016/SVG/main" xmlns="" r:embed="rId19"/>
              </a:ext>
            </a:extLst>
          </a:blip>
          <a:stretch>
            <a:fillRect/>
          </a:stretch>
        </p:blipFill>
        <p:spPr>
          <a:xfrm>
            <a:off x="10147775" y="4237995"/>
            <a:ext cx="622300" cy="457200"/>
          </a:xfrm>
          <a:prstGeom prst="rect">
            <a:avLst/>
          </a:prstGeom>
        </p:spPr>
      </p:pic>
      <p:pic>
        <p:nvPicPr>
          <p:cNvPr id="58" name="Graphic 57">
            <a:extLst>
              <a:ext uri="{FF2B5EF4-FFF2-40B4-BE49-F238E27FC236}">
                <a16:creationId xmlns:a16="http://schemas.microsoft.com/office/drawing/2014/main" id="{277DE8D3-2FBF-A54F-91E3-FC951722D08F}"/>
              </a:ext>
            </a:extLst>
          </p:cNvPr>
          <p:cNvPicPr>
            <a:picLocks/>
          </p:cNvPicPr>
          <p:nvPr/>
        </p:nvPicPr>
        <p:blipFill>
          <a:blip r:embed="rId20">
            <a:extLst>
              <a:ext uri="{96DAC541-7B7A-43D3-8B79-37D633B846F1}">
                <asvg:svgBlip xmlns:asvg="http://schemas.microsoft.com/office/drawing/2016/SVG/main" xmlns="" r:embed="rId21"/>
              </a:ext>
            </a:extLst>
          </a:blip>
          <a:stretch>
            <a:fillRect/>
          </a:stretch>
        </p:blipFill>
        <p:spPr>
          <a:xfrm>
            <a:off x="10243930" y="315301"/>
            <a:ext cx="1632770" cy="466506"/>
          </a:xfrm>
          <a:prstGeom prst="rect">
            <a:avLst/>
          </a:prstGeom>
        </p:spPr>
      </p:pic>
    </p:spTree>
    <p:extLst>
      <p:ext uri="{BB962C8B-B14F-4D97-AF65-F5344CB8AC3E}">
        <p14:creationId xmlns:p14="http://schemas.microsoft.com/office/powerpoint/2010/main" val="14870742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9DEA00D-63F3-4C4F-B239-53E96FD599DE}"/>
              </a:ext>
            </a:extLst>
          </p:cNvPr>
          <p:cNvSpPr txBox="1"/>
          <p:nvPr/>
        </p:nvSpPr>
        <p:spPr>
          <a:xfrm>
            <a:off x="228600" y="228600"/>
            <a:ext cx="835918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4990"/>
                </a:solidFill>
                <a:effectLst/>
                <a:uLnTx/>
                <a:uFillTx/>
                <a:latin typeface="Arial" panose="020B0604020202020204" pitchFamily="34" charset="0"/>
                <a:ea typeface="+mn-ea"/>
                <a:cs typeface="Arial" panose="020B0604020202020204" pitchFamily="34" charset="0"/>
              </a:rPr>
              <a:t>Total MICR Cheque Printing Solution</a:t>
            </a:r>
          </a:p>
        </p:txBody>
      </p:sp>
      <p:sp>
        <p:nvSpPr>
          <p:cNvPr id="12" name="Subtitle 2">
            <a:extLst>
              <a:ext uri="{FF2B5EF4-FFF2-40B4-BE49-F238E27FC236}">
                <a16:creationId xmlns:a16="http://schemas.microsoft.com/office/drawing/2014/main" id="{6717E442-C426-497B-B076-5B86CC8B370C}"/>
              </a:ext>
            </a:extLst>
          </p:cNvPr>
          <p:cNvSpPr txBox="1">
            <a:spLocks/>
          </p:cNvSpPr>
          <p:nvPr/>
        </p:nvSpPr>
        <p:spPr>
          <a:xfrm>
            <a:off x="266180" y="835224"/>
            <a:ext cx="7051794" cy="66478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0"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More than a font kit and MICR toner…</a:t>
            </a:r>
          </a:p>
        </p:txBody>
      </p:sp>
      <p:sp>
        <p:nvSpPr>
          <p:cNvPr id="14" name="Subtitle 2">
            <a:extLst>
              <a:ext uri="{FF2B5EF4-FFF2-40B4-BE49-F238E27FC236}">
                <a16:creationId xmlns:a16="http://schemas.microsoft.com/office/drawing/2014/main" id="{5E99B0A8-62CE-4409-9D51-0350BC1D0BEE}"/>
              </a:ext>
            </a:extLst>
          </p:cNvPr>
          <p:cNvSpPr txBox="1">
            <a:spLocks/>
          </p:cNvSpPr>
          <p:nvPr/>
        </p:nvSpPr>
        <p:spPr>
          <a:xfrm>
            <a:off x="587021" y="3896532"/>
            <a:ext cx="3158575" cy="114859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1"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MICR Printers: </a:t>
            </a:r>
            <a:r>
              <a:rPr kumimoji="0" lang="en-US" sz="1600" b="0"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Includes HP’s world class endpoint security, enhanced with 16+ security and functionality features.</a:t>
            </a:r>
          </a:p>
        </p:txBody>
      </p:sp>
      <p:sp>
        <p:nvSpPr>
          <p:cNvPr id="16" name="Subtitle 2">
            <a:extLst>
              <a:ext uri="{FF2B5EF4-FFF2-40B4-BE49-F238E27FC236}">
                <a16:creationId xmlns:a16="http://schemas.microsoft.com/office/drawing/2014/main" id="{D2610514-F029-46A5-9AFD-C6C3907CDF34}"/>
              </a:ext>
            </a:extLst>
          </p:cNvPr>
          <p:cNvSpPr txBox="1">
            <a:spLocks/>
          </p:cNvSpPr>
          <p:nvPr/>
        </p:nvSpPr>
        <p:spPr>
          <a:xfrm>
            <a:off x="4097452" y="3887692"/>
            <a:ext cx="3857828" cy="114859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1"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MICR Toner Secure: </a:t>
            </a:r>
            <a:r>
              <a:rPr kumimoji="0" lang="en-US" sz="1600" b="0"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Patented security technology releases a red dye if chemical alteration is attempted, voiding the cheque if fraud is attempted.</a:t>
            </a:r>
          </a:p>
        </p:txBody>
      </p:sp>
      <p:sp>
        <p:nvSpPr>
          <p:cNvPr id="18" name="Subtitle 2">
            <a:extLst>
              <a:ext uri="{FF2B5EF4-FFF2-40B4-BE49-F238E27FC236}">
                <a16:creationId xmlns:a16="http://schemas.microsoft.com/office/drawing/2014/main" id="{02310F12-EEC6-47E4-B631-EFC50C64CC9F}"/>
              </a:ext>
            </a:extLst>
          </p:cNvPr>
          <p:cNvSpPr txBox="1">
            <a:spLocks/>
          </p:cNvSpPr>
          <p:nvPr/>
        </p:nvSpPr>
        <p:spPr>
          <a:xfrm>
            <a:off x="877002" y="4888312"/>
            <a:ext cx="2967350" cy="33617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0"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Exact Position Technology</a:t>
            </a:r>
          </a:p>
        </p:txBody>
      </p:sp>
      <p:sp>
        <p:nvSpPr>
          <p:cNvPr id="20" name="Subtitle 2">
            <a:extLst>
              <a:ext uri="{FF2B5EF4-FFF2-40B4-BE49-F238E27FC236}">
                <a16:creationId xmlns:a16="http://schemas.microsoft.com/office/drawing/2014/main" id="{D55FC18C-4994-4607-ADF3-77026F2244BF}"/>
              </a:ext>
            </a:extLst>
          </p:cNvPr>
          <p:cNvSpPr txBox="1">
            <a:spLocks/>
          </p:cNvSpPr>
          <p:nvPr/>
        </p:nvSpPr>
        <p:spPr>
          <a:xfrm>
            <a:off x="877002" y="5294139"/>
            <a:ext cx="2967350" cy="33617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0"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Toner Sensing</a:t>
            </a:r>
          </a:p>
        </p:txBody>
      </p:sp>
      <p:sp>
        <p:nvSpPr>
          <p:cNvPr id="22" name="Subtitle 2">
            <a:extLst>
              <a:ext uri="{FF2B5EF4-FFF2-40B4-BE49-F238E27FC236}">
                <a16:creationId xmlns:a16="http://schemas.microsoft.com/office/drawing/2014/main" id="{32297CCD-F217-4179-9D95-8A92A9C11A85}"/>
              </a:ext>
            </a:extLst>
          </p:cNvPr>
          <p:cNvSpPr txBox="1">
            <a:spLocks/>
          </p:cNvSpPr>
          <p:nvPr/>
        </p:nvSpPr>
        <p:spPr>
          <a:xfrm>
            <a:off x="877002" y="5718637"/>
            <a:ext cx="2967350" cy="33617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0"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Encryption &amp; Decryption</a:t>
            </a:r>
          </a:p>
        </p:txBody>
      </p:sp>
      <p:pic>
        <p:nvPicPr>
          <p:cNvPr id="24" name="Graphic 23">
            <a:extLst>
              <a:ext uri="{FF2B5EF4-FFF2-40B4-BE49-F238E27FC236}">
                <a16:creationId xmlns:a16="http://schemas.microsoft.com/office/drawing/2014/main" id="{B33B47A7-C918-466D-9EB4-ADF3217B935F}"/>
              </a:ext>
            </a:extLst>
          </p:cNvPr>
          <p:cNvPicPr>
            <a:picLocks/>
          </p:cNvPicPr>
          <p:nvPr/>
        </p:nvPicPr>
        <p:blipFill>
          <a:blip r:embed="rId3">
            <a:extLst>
              <a:ext uri="{96DAC541-7B7A-43D3-8B79-37D633B846F1}">
                <asvg:svgBlip xmlns:asvg="http://schemas.microsoft.com/office/drawing/2016/SVG/main" xmlns="" r:embed="rId4"/>
              </a:ext>
            </a:extLst>
          </a:blip>
          <a:stretch>
            <a:fillRect/>
          </a:stretch>
        </p:blipFill>
        <p:spPr>
          <a:xfrm>
            <a:off x="617685" y="4886610"/>
            <a:ext cx="292100" cy="292100"/>
          </a:xfrm>
          <a:prstGeom prst="rect">
            <a:avLst/>
          </a:prstGeom>
        </p:spPr>
      </p:pic>
      <p:pic>
        <p:nvPicPr>
          <p:cNvPr id="26" name="Graphic 25">
            <a:extLst>
              <a:ext uri="{FF2B5EF4-FFF2-40B4-BE49-F238E27FC236}">
                <a16:creationId xmlns:a16="http://schemas.microsoft.com/office/drawing/2014/main" id="{AC98FCCD-4430-48AE-A827-88E0F438D8E4}"/>
              </a:ext>
            </a:extLst>
          </p:cNvPr>
          <p:cNvPicPr>
            <a:picLocks/>
          </p:cNvPicPr>
          <p:nvPr/>
        </p:nvPicPr>
        <p:blipFill>
          <a:blip r:embed="rId3">
            <a:extLst>
              <a:ext uri="{96DAC541-7B7A-43D3-8B79-37D633B846F1}">
                <asvg:svgBlip xmlns:asvg="http://schemas.microsoft.com/office/drawing/2016/SVG/main" xmlns="" r:embed="rId4"/>
              </a:ext>
            </a:extLst>
          </a:blip>
          <a:stretch>
            <a:fillRect/>
          </a:stretch>
        </p:blipFill>
        <p:spPr>
          <a:xfrm>
            <a:off x="617685" y="5278192"/>
            <a:ext cx="292100" cy="292100"/>
          </a:xfrm>
          <a:prstGeom prst="rect">
            <a:avLst/>
          </a:prstGeom>
        </p:spPr>
      </p:pic>
      <p:pic>
        <p:nvPicPr>
          <p:cNvPr id="28" name="Graphic 27">
            <a:extLst>
              <a:ext uri="{FF2B5EF4-FFF2-40B4-BE49-F238E27FC236}">
                <a16:creationId xmlns:a16="http://schemas.microsoft.com/office/drawing/2014/main" id="{5BA8EA66-01DF-40EC-B2FD-8F837FE5BE81}"/>
              </a:ext>
            </a:extLst>
          </p:cNvPr>
          <p:cNvPicPr>
            <a:picLocks/>
          </p:cNvPicPr>
          <p:nvPr/>
        </p:nvPicPr>
        <p:blipFill>
          <a:blip r:embed="rId3">
            <a:extLst>
              <a:ext uri="{96DAC541-7B7A-43D3-8B79-37D633B846F1}">
                <asvg:svgBlip xmlns:asvg="http://schemas.microsoft.com/office/drawing/2016/SVG/main" xmlns="" r:embed="rId4"/>
              </a:ext>
            </a:extLst>
          </a:blip>
          <a:stretch>
            <a:fillRect/>
          </a:stretch>
        </p:blipFill>
        <p:spPr>
          <a:xfrm>
            <a:off x="617685" y="5715942"/>
            <a:ext cx="292100" cy="292100"/>
          </a:xfrm>
          <a:prstGeom prst="rect">
            <a:avLst/>
          </a:prstGeom>
        </p:spPr>
      </p:pic>
      <p:sp>
        <p:nvSpPr>
          <p:cNvPr id="30" name="Subtitle 2">
            <a:extLst>
              <a:ext uri="{FF2B5EF4-FFF2-40B4-BE49-F238E27FC236}">
                <a16:creationId xmlns:a16="http://schemas.microsoft.com/office/drawing/2014/main" id="{61E5FD3D-9C34-42C8-9E57-3E6A7B95DB04}"/>
              </a:ext>
            </a:extLst>
          </p:cNvPr>
          <p:cNvSpPr txBox="1">
            <a:spLocks/>
          </p:cNvSpPr>
          <p:nvPr/>
        </p:nvSpPr>
        <p:spPr>
          <a:xfrm>
            <a:off x="4412389" y="4889498"/>
            <a:ext cx="3693604" cy="41845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0"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Meets ANSI &amp; ABA banking standards</a:t>
            </a:r>
          </a:p>
        </p:txBody>
      </p:sp>
      <p:sp>
        <p:nvSpPr>
          <p:cNvPr id="32" name="Subtitle 2">
            <a:extLst>
              <a:ext uri="{FF2B5EF4-FFF2-40B4-BE49-F238E27FC236}">
                <a16:creationId xmlns:a16="http://schemas.microsoft.com/office/drawing/2014/main" id="{3D5D967A-B106-4F05-AAC8-2C5C67927FD4}"/>
              </a:ext>
            </a:extLst>
          </p:cNvPr>
          <p:cNvSpPr txBox="1">
            <a:spLocks/>
          </p:cNvSpPr>
          <p:nvPr/>
        </p:nvSpPr>
        <p:spPr>
          <a:xfrm>
            <a:off x="4402363" y="5314385"/>
            <a:ext cx="2967350" cy="33617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0"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High-quality &amp; reliable</a:t>
            </a:r>
          </a:p>
        </p:txBody>
      </p:sp>
      <p:sp>
        <p:nvSpPr>
          <p:cNvPr id="34" name="Subtitle 2">
            <a:extLst>
              <a:ext uri="{FF2B5EF4-FFF2-40B4-BE49-F238E27FC236}">
                <a16:creationId xmlns:a16="http://schemas.microsoft.com/office/drawing/2014/main" id="{D4C1A777-67C1-4415-8F7D-BAAAA2E7ED80}"/>
              </a:ext>
            </a:extLst>
          </p:cNvPr>
          <p:cNvSpPr txBox="1">
            <a:spLocks/>
          </p:cNvSpPr>
          <p:nvPr/>
        </p:nvSpPr>
        <p:spPr>
          <a:xfrm>
            <a:off x="4402363" y="5718830"/>
            <a:ext cx="3287420" cy="82759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0"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High adhesion for maximum bank readability &amp; toner will not easily scrape/wear off</a:t>
            </a:r>
          </a:p>
        </p:txBody>
      </p:sp>
      <p:pic>
        <p:nvPicPr>
          <p:cNvPr id="36" name="Graphic 35">
            <a:extLst>
              <a:ext uri="{FF2B5EF4-FFF2-40B4-BE49-F238E27FC236}">
                <a16:creationId xmlns:a16="http://schemas.microsoft.com/office/drawing/2014/main" id="{84B4BFF1-3BC2-4594-BC6F-A0B88337D0E5}"/>
              </a:ext>
            </a:extLst>
          </p:cNvPr>
          <p:cNvPicPr>
            <a:picLocks/>
          </p:cNvPicPr>
          <p:nvPr/>
        </p:nvPicPr>
        <p:blipFill>
          <a:blip r:embed="rId3">
            <a:extLst>
              <a:ext uri="{96DAC541-7B7A-43D3-8B79-37D633B846F1}">
                <asvg:svgBlip xmlns:asvg="http://schemas.microsoft.com/office/drawing/2016/SVG/main" xmlns="" r:embed="rId4"/>
              </a:ext>
            </a:extLst>
          </a:blip>
          <a:stretch>
            <a:fillRect/>
          </a:stretch>
        </p:blipFill>
        <p:spPr>
          <a:xfrm>
            <a:off x="4143046" y="4877770"/>
            <a:ext cx="292100" cy="292100"/>
          </a:xfrm>
          <a:prstGeom prst="rect">
            <a:avLst/>
          </a:prstGeom>
        </p:spPr>
      </p:pic>
      <p:pic>
        <p:nvPicPr>
          <p:cNvPr id="38" name="Graphic 37">
            <a:extLst>
              <a:ext uri="{FF2B5EF4-FFF2-40B4-BE49-F238E27FC236}">
                <a16:creationId xmlns:a16="http://schemas.microsoft.com/office/drawing/2014/main" id="{BC964C52-411F-4AD3-80C1-62D0928CB1D3}"/>
              </a:ext>
            </a:extLst>
          </p:cNvPr>
          <p:cNvPicPr>
            <a:picLocks/>
          </p:cNvPicPr>
          <p:nvPr/>
        </p:nvPicPr>
        <p:blipFill>
          <a:blip r:embed="rId3">
            <a:extLst>
              <a:ext uri="{96DAC541-7B7A-43D3-8B79-37D633B846F1}">
                <asvg:svgBlip xmlns:asvg="http://schemas.microsoft.com/office/drawing/2016/SVG/main" xmlns="" r:embed="rId4"/>
              </a:ext>
            </a:extLst>
          </a:blip>
          <a:stretch>
            <a:fillRect/>
          </a:stretch>
        </p:blipFill>
        <p:spPr>
          <a:xfrm>
            <a:off x="4143046" y="5299431"/>
            <a:ext cx="292100" cy="292100"/>
          </a:xfrm>
          <a:prstGeom prst="rect">
            <a:avLst/>
          </a:prstGeom>
        </p:spPr>
      </p:pic>
      <p:pic>
        <p:nvPicPr>
          <p:cNvPr id="40" name="Graphic 39">
            <a:extLst>
              <a:ext uri="{FF2B5EF4-FFF2-40B4-BE49-F238E27FC236}">
                <a16:creationId xmlns:a16="http://schemas.microsoft.com/office/drawing/2014/main" id="{E5BCF741-7846-4BD0-AF4C-62411F894CB8}"/>
              </a:ext>
            </a:extLst>
          </p:cNvPr>
          <p:cNvPicPr>
            <a:picLocks/>
          </p:cNvPicPr>
          <p:nvPr/>
        </p:nvPicPr>
        <p:blipFill>
          <a:blip r:embed="rId3">
            <a:extLst>
              <a:ext uri="{96DAC541-7B7A-43D3-8B79-37D633B846F1}">
                <asvg:svgBlip xmlns:asvg="http://schemas.microsoft.com/office/drawing/2016/SVG/main" xmlns="" r:embed="rId4"/>
              </a:ext>
            </a:extLst>
          </a:blip>
          <a:stretch>
            <a:fillRect/>
          </a:stretch>
        </p:blipFill>
        <p:spPr>
          <a:xfrm>
            <a:off x="4143046" y="5717128"/>
            <a:ext cx="292100" cy="292100"/>
          </a:xfrm>
          <a:prstGeom prst="rect">
            <a:avLst/>
          </a:prstGeom>
        </p:spPr>
      </p:pic>
      <p:sp>
        <p:nvSpPr>
          <p:cNvPr id="42" name="Subtitle 2">
            <a:extLst>
              <a:ext uri="{FF2B5EF4-FFF2-40B4-BE49-F238E27FC236}">
                <a16:creationId xmlns:a16="http://schemas.microsoft.com/office/drawing/2014/main" id="{20A90054-3816-4DCE-815A-600CDFB386BF}"/>
              </a:ext>
            </a:extLst>
          </p:cNvPr>
          <p:cNvSpPr txBox="1">
            <a:spLocks/>
          </p:cNvSpPr>
          <p:nvPr/>
        </p:nvSpPr>
        <p:spPr>
          <a:xfrm>
            <a:off x="8250094" y="3898069"/>
            <a:ext cx="3947448" cy="114859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1"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Cheque Printing Software: </a:t>
            </a:r>
            <a:r>
              <a:rPr kumimoji="0" lang="en-US" sz="1600" b="0"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Range of software for SMB to enterprise, including specialized editions for banks, to meet the needs of your customers.</a:t>
            </a:r>
          </a:p>
        </p:txBody>
      </p:sp>
      <p:sp>
        <p:nvSpPr>
          <p:cNvPr id="44" name="Subtitle 2">
            <a:extLst>
              <a:ext uri="{FF2B5EF4-FFF2-40B4-BE49-F238E27FC236}">
                <a16:creationId xmlns:a16="http://schemas.microsoft.com/office/drawing/2014/main" id="{FF666C51-C5C9-47DD-8954-780620DC97B1}"/>
              </a:ext>
            </a:extLst>
          </p:cNvPr>
          <p:cNvSpPr txBox="1">
            <a:spLocks/>
          </p:cNvSpPr>
          <p:nvPr/>
        </p:nvSpPr>
        <p:spPr>
          <a:xfrm>
            <a:off x="8555004" y="4889849"/>
            <a:ext cx="3846523" cy="42848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0"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Eliminate preprinted cheque stock</a:t>
            </a:r>
          </a:p>
        </p:txBody>
      </p:sp>
      <p:pic>
        <p:nvPicPr>
          <p:cNvPr id="46" name="Graphic 45">
            <a:extLst>
              <a:ext uri="{FF2B5EF4-FFF2-40B4-BE49-F238E27FC236}">
                <a16:creationId xmlns:a16="http://schemas.microsoft.com/office/drawing/2014/main" id="{F23F089D-FC4E-496A-AB92-80EC33669642}"/>
              </a:ext>
            </a:extLst>
          </p:cNvPr>
          <p:cNvPicPr>
            <a:picLocks/>
          </p:cNvPicPr>
          <p:nvPr/>
        </p:nvPicPr>
        <p:blipFill>
          <a:blip r:embed="rId3">
            <a:extLst>
              <a:ext uri="{96DAC541-7B7A-43D3-8B79-37D633B846F1}">
                <asvg:svgBlip xmlns:asvg="http://schemas.microsoft.com/office/drawing/2016/SVG/main" xmlns="" r:embed="rId4"/>
              </a:ext>
            </a:extLst>
          </a:blip>
          <a:stretch>
            <a:fillRect/>
          </a:stretch>
        </p:blipFill>
        <p:spPr>
          <a:xfrm>
            <a:off x="8295688" y="4888147"/>
            <a:ext cx="292100" cy="292100"/>
          </a:xfrm>
          <a:prstGeom prst="rect">
            <a:avLst/>
          </a:prstGeom>
        </p:spPr>
      </p:pic>
      <p:sp>
        <p:nvSpPr>
          <p:cNvPr id="48" name="Subtitle 2">
            <a:extLst>
              <a:ext uri="{FF2B5EF4-FFF2-40B4-BE49-F238E27FC236}">
                <a16:creationId xmlns:a16="http://schemas.microsoft.com/office/drawing/2014/main" id="{009FB77C-7B45-48DB-9FB1-CAEC70EDE0AF}"/>
              </a:ext>
            </a:extLst>
          </p:cNvPr>
          <p:cNvSpPr txBox="1">
            <a:spLocks/>
          </p:cNvSpPr>
          <p:nvPr/>
        </p:nvSpPr>
        <p:spPr>
          <a:xfrm>
            <a:off x="8555004" y="5306171"/>
            <a:ext cx="3846523" cy="42848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0"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Digitally sign cheques</a:t>
            </a:r>
          </a:p>
        </p:txBody>
      </p:sp>
      <p:pic>
        <p:nvPicPr>
          <p:cNvPr id="50" name="Graphic 49">
            <a:extLst>
              <a:ext uri="{FF2B5EF4-FFF2-40B4-BE49-F238E27FC236}">
                <a16:creationId xmlns:a16="http://schemas.microsoft.com/office/drawing/2014/main" id="{CE25FF0E-2322-4361-9789-E787C89D1C2E}"/>
              </a:ext>
            </a:extLst>
          </p:cNvPr>
          <p:cNvPicPr>
            <a:picLocks/>
          </p:cNvPicPr>
          <p:nvPr/>
        </p:nvPicPr>
        <p:blipFill>
          <a:blip r:embed="rId3">
            <a:extLst>
              <a:ext uri="{96DAC541-7B7A-43D3-8B79-37D633B846F1}">
                <asvg:svgBlip xmlns:asvg="http://schemas.microsoft.com/office/drawing/2016/SVG/main" xmlns="" r:embed="rId4"/>
              </a:ext>
            </a:extLst>
          </a:blip>
          <a:stretch>
            <a:fillRect/>
          </a:stretch>
        </p:blipFill>
        <p:spPr>
          <a:xfrm>
            <a:off x="8295688" y="5304469"/>
            <a:ext cx="292100" cy="292100"/>
          </a:xfrm>
          <a:prstGeom prst="rect">
            <a:avLst/>
          </a:prstGeom>
        </p:spPr>
      </p:pic>
      <p:sp>
        <p:nvSpPr>
          <p:cNvPr id="52" name="Subtitle 2">
            <a:extLst>
              <a:ext uri="{FF2B5EF4-FFF2-40B4-BE49-F238E27FC236}">
                <a16:creationId xmlns:a16="http://schemas.microsoft.com/office/drawing/2014/main" id="{5242171F-E0D2-4978-93B7-2AD300E8D62D}"/>
              </a:ext>
            </a:extLst>
          </p:cNvPr>
          <p:cNvSpPr txBox="1">
            <a:spLocks/>
          </p:cNvSpPr>
          <p:nvPr/>
        </p:nvSpPr>
        <p:spPr>
          <a:xfrm>
            <a:off x="8555004" y="5739078"/>
            <a:ext cx="3846523" cy="42848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0"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Robust reporting</a:t>
            </a:r>
          </a:p>
        </p:txBody>
      </p:sp>
      <p:pic>
        <p:nvPicPr>
          <p:cNvPr id="54" name="Graphic 53">
            <a:extLst>
              <a:ext uri="{FF2B5EF4-FFF2-40B4-BE49-F238E27FC236}">
                <a16:creationId xmlns:a16="http://schemas.microsoft.com/office/drawing/2014/main" id="{8E6BA1FD-678E-47EE-A9B2-702712B99AF9}"/>
              </a:ext>
            </a:extLst>
          </p:cNvPr>
          <p:cNvPicPr>
            <a:picLocks/>
          </p:cNvPicPr>
          <p:nvPr/>
        </p:nvPicPr>
        <p:blipFill>
          <a:blip r:embed="rId3">
            <a:extLst>
              <a:ext uri="{96DAC541-7B7A-43D3-8B79-37D633B846F1}">
                <asvg:svgBlip xmlns:asvg="http://schemas.microsoft.com/office/drawing/2016/SVG/main" xmlns="" r:embed="rId4"/>
              </a:ext>
            </a:extLst>
          </a:blip>
          <a:stretch>
            <a:fillRect/>
          </a:stretch>
        </p:blipFill>
        <p:spPr>
          <a:xfrm>
            <a:off x="8295688" y="5737376"/>
            <a:ext cx="292100" cy="292100"/>
          </a:xfrm>
          <a:prstGeom prst="rect">
            <a:avLst/>
          </a:prstGeom>
        </p:spPr>
      </p:pic>
      <p:sp>
        <p:nvSpPr>
          <p:cNvPr id="58" name="Subtitle 2">
            <a:extLst>
              <a:ext uri="{FF2B5EF4-FFF2-40B4-BE49-F238E27FC236}">
                <a16:creationId xmlns:a16="http://schemas.microsoft.com/office/drawing/2014/main" id="{B2E17534-6533-434F-B10E-489F9F9997AF}"/>
              </a:ext>
            </a:extLst>
          </p:cNvPr>
          <p:cNvSpPr txBox="1">
            <a:spLocks/>
          </p:cNvSpPr>
          <p:nvPr/>
        </p:nvSpPr>
        <p:spPr>
          <a:xfrm>
            <a:off x="877002" y="6170027"/>
            <a:ext cx="2967350" cy="33617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0"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MICR Fonts</a:t>
            </a:r>
          </a:p>
        </p:txBody>
      </p:sp>
      <p:pic>
        <p:nvPicPr>
          <p:cNvPr id="60" name="Graphic 59">
            <a:extLst>
              <a:ext uri="{FF2B5EF4-FFF2-40B4-BE49-F238E27FC236}">
                <a16:creationId xmlns:a16="http://schemas.microsoft.com/office/drawing/2014/main" id="{78A7DDEF-BF56-44F6-9A17-642E4452AD51}"/>
              </a:ext>
            </a:extLst>
          </p:cNvPr>
          <p:cNvPicPr>
            <a:picLocks/>
          </p:cNvPicPr>
          <p:nvPr/>
        </p:nvPicPr>
        <p:blipFill>
          <a:blip r:embed="rId3">
            <a:extLst>
              <a:ext uri="{96DAC541-7B7A-43D3-8B79-37D633B846F1}">
                <asvg:svgBlip xmlns:asvg="http://schemas.microsoft.com/office/drawing/2016/SVG/main" xmlns="" r:embed="rId4"/>
              </a:ext>
            </a:extLst>
          </a:blip>
          <a:stretch>
            <a:fillRect/>
          </a:stretch>
        </p:blipFill>
        <p:spPr>
          <a:xfrm>
            <a:off x="617685" y="6167332"/>
            <a:ext cx="292100" cy="292100"/>
          </a:xfrm>
          <a:prstGeom prst="rect">
            <a:avLst/>
          </a:prstGeom>
        </p:spPr>
      </p:pic>
      <p:pic>
        <p:nvPicPr>
          <p:cNvPr id="29" name="Graphic 28">
            <a:extLst>
              <a:ext uri="{FF2B5EF4-FFF2-40B4-BE49-F238E27FC236}">
                <a16:creationId xmlns:a16="http://schemas.microsoft.com/office/drawing/2014/main" id="{D21759B4-FB24-EE4C-AB3E-C217BCCCA3A2}"/>
              </a:ext>
            </a:extLst>
          </p:cNvPr>
          <p:cNvPicPr>
            <a:picLocks/>
          </p:cNvPicPr>
          <p:nvPr/>
        </p:nvPicPr>
        <p:blipFill>
          <a:blip r:embed="rId5">
            <a:extLst>
              <a:ext uri="{96DAC541-7B7A-43D3-8B79-37D633B846F1}">
                <asvg:svgBlip xmlns:asvg="http://schemas.microsoft.com/office/drawing/2016/SVG/main" xmlns="" r:embed="rId6"/>
              </a:ext>
            </a:extLst>
          </a:blip>
          <a:stretch>
            <a:fillRect/>
          </a:stretch>
        </p:blipFill>
        <p:spPr>
          <a:xfrm>
            <a:off x="10243930" y="315301"/>
            <a:ext cx="1632770" cy="466506"/>
          </a:xfrm>
          <a:prstGeom prst="rect">
            <a:avLst/>
          </a:prstGeom>
        </p:spPr>
      </p:pic>
      <p:pic>
        <p:nvPicPr>
          <p:cNvPr id="3" name="Graphic 2">
            <a:extLst>
              <a:ext uri="{FF2B5EF4-FFF2-40B4-BE49-F238E27FC236}">
                <a16:creationId xmlns:a16="http://schemas.microsoft.com/office/drawing/2014/main" id="{D2B8EDAF-86AD-AC47-AF34-8A41C28135E8}"/>
              </a:ext>
            </a:extLst>
          </p:cNvPr>
          <p:cNvPicPr>
            <a:picLocks/>
          </p:cNvPicPr>
          <p:nvPr/>
        </p:nvPicPr>
        <p:blipFill>
          <a:blip r:embed="rId7">
            <a:extLst>
              <a:ext uri="{96DAC541-7B7A-43D3-8B79-37D633B846F1}">
                <asvg:svgBlip xmlns:asvg="http://schemas.microsoft.com/office/drawing/2016/SVG/main" xmlns="" r:embed="rId8"/>
              </a:ext>
            </a:extLst>
          </a:blip>
          <a:stretch>
            <a:fillRect/>
          </a:stretch>
        </p:blipFill>
        <p:spPr>
          <a:xfrm>
            <a:off x="636142" y="1661917"/>
            <a:ext cx="2744132" cy="1859553"/>
          </a:xfrm>
          <a:prstGeom prst="rect">
            <a:avLst/>
          </a:prstGeom>
        </p:spPr>
      </p:pic>
      <p:grpSp>
        <p:nvGrpSpPr>
          <p:cNvPr id="13" name="Group 12">
            <a:extLst>
              <a:ext uri="{FF2B5EF4-FFF2-40B4-BE49-F238E27FC236}">
                <a16:creationId xmlns:a16="http://schemas.microsoft.com/office/drawing/2014/main" id="{9D6A0FA7-AAE3-8A40-9FEA-C7B4A1C9A026}"/>
              </a:ext>
            </a:extLst>
          </p:cNvPr>
          <p:cNvGrpSpPr/>
          <p:nvPr/>
        </p:nvGrpSpPr>
        <p:grpSpPr>
          <a:xfrm>
            <a:off x="4453815" y="1976741"/>
            <a:ext cx="2708914" cy="1645221"/>
            <a:chOff x="0" y="2865905"/>
            <a:chExt cx="7116429" cy="4322065"/>
          </a:xfrm>
        </p:grpSpPr>
        <p:pic>
          <p:nvPicPr>
            <p:cNvPr id="11" name="Picture 10">
              <a:extLst>
                <a:ext uri="{FF2B5EF4-FFF2-40B4-BE49-F238E27FC236}">
                  <a16:creationId xmlns:a16="http://schemas.microsoft.com/office/drawing/2014/main" id="{777168C6-59E0-9849-81BF-0BFFDB93AEC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0" y="2865905"/>
              <a:ext cx="7116429" cy="3926993"/>
            </a:xfrm>
            <a:prstGeom prst="rect">
              <a:avLst/>
            </a:prstGeom>
          </p:spPr>
        </p:pic>
        <p:pic>
          <p:nvPicPr>
            <p:cNvPr id="9" name="Picture 8">
              <a:extLst>
                <a:ext uri="{FF2B5EF4-FFF2-40B4-BE49-F238E27FC236}">
                  <a16:creationId xmlns:a16="http://schemas.microsoft.com/office/drawing/2014/main" id="{91428F35-4D44-6C42-8688-44E2B6BD3FA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50807" y="5491866"/>
              <a:ext cx="4217030" cy="1696104"/>
            </a:xfrm>
            <a:prstGeom prst="rect">
              <a:avLst/>
            </a:prstGeom>
          </p:spPr>
        </p:pic>
      </p:grpSp>
      <p:pic>
        <p:nvPicPr>
          <p:cNvPr id="1026" name="Picture 2" descr="Image">
            <a:extLst>
              <a:ext uri="{FF2B5EF4-FFF2-40B4-BE49-F238E27FC236}">
                <a16:creationId xmlns:a16="http://schemas.microsoft.com/office/drawing/2014/main" id="{D38911D7-D3B2-5B40-8A83-3FDEEE1DEA5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422070" y="1671622"/>
            <a:ext cx="2967915" cy="2053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52163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2192000" cy="6858000"/>
          </a:xfrm>
          <a:prstGeom prst="rect">
            <a:avLst/>
          </a:prstGeom>
          <a:blipFill>
            <a:blip r:embed="rId3" cstate="print"/>
            <a:stretch>
              <a:fillRect/>
            </a:stretch>
          </a:blipFill>
        </p:spPr>
        <p:txBody>
          <a:bodyPr wrap="square" lIns="0" tIns="0" rIns="0" bIns="0" rtlCol="0"/>
          <a:lstStyle/>
          <a:p>
            <a:pPr defTabSz="685800"/>
            <a:endParaRPr sz="1350">
              <a:solidFill>
                <a:prstClr val="black"/>
              </a:solidFill>
              <a:latin typeface="Calibri"/>
            </a:endParaRPr>
          </a:p>
        </p:txBody>
      </p:sp>
      <p:pic>
        <p:nvPicPr>
          <p:cNvPr id="4" name="Picture 3" descr="A screenshot of a cell phone&#10;&#10;Description generated with very high confidence">
            <a:extLst>
              <a:ext uri="{FF2B5EF4-FFF2-40B4-BE49-F238E27FC236}">
                <a16:creationId xmlns:a16="http://schemas.microsoft.com/office/drawing/2014/main" id="{41EF9374-865A-46C0-ABC1-EB2713DDE3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68580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D6447B4-65A6-7240-8172-686C58B28C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EB3B980B-D3CB-B941-927F-0CCE43E63301}"/>
              </a:ext>
            </a:extLst>
          </p:cNvPr>
          <p:cNvSpPr txBox="1"/>
          <p:nvPr/>
        </p:nvSpPr>
        <p:spPr>
          <a:xfrm>
            <a:off x="228600" y="228600"/>
            <a:ext cx="9194800" cy="40395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4990"/>
                </a:solidFill>
                <a:effectLst/>
                <a:uLnTx/>
                <a:uFillTx/>
                <a:latin typeface="Arial" panose="020B0604020202020204" pitchFamily="34" charset="0"/>
                <a:ea typeface="+mn-ea"/>
                <a:cs typeface="Arial" panose="020B0604020202020204" pitchFamily="34" charset="0"/>
              </a:rPr>
              <a:t>HP Printers with TROY Enhancements</a:t>
            </a:r>
          </a:p>
        </p:txBody>
      </p:sp>
      <p:pic>
        <p:nvPicPr>
          <p:cNvPr id="5" name="Graphic 4">
            <a:extLst>
              <a:ext uri="{FF2B5EF4-FFF2-40B4-BE49-F238E27FC236}">
                <a16:creationId xmlns:a16="http://schemas.microsoft.com/office/drawing/2014/main" id="{190580DC-781E-7445-8632-19A7D5656EBE}"/>
              </a:ext>
            </a:extLst>
          </p:cNvPr>
          <p:cNvPicPr>
            <a:picLocks/>
          </p:cNvPicPr>
          <p:nvPr/>
        </p:nvPicPr>
        <p:blipFill>
          <a:blip r:embed="rId4">
            <a:extLst>
              <a:ext uri="{96DAC541-7B7A-43D3-8B79-37D633B846F1}">
                <asvg:svgBlip xmlns:asvg="http://schemas.microsoft.com/office/drawing/2016/SVG/main" xmlns="" r:embed="rId5"/>
              </a:ext>
            </a:extLst>
          </a:blip>
          <a:stretch>
            <a:fillRect/>
          </a:stretch>
        </p:blipFill>
        <p:spPr>
          <a:xfrm>
            <a:off x="10243930" y="315301"/>
            <a:ext cx="1632770" cy="466506"/>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omputer&#10;&#10;Description automatically generated">
            <a:extLst>
              <a:ext uri="{FF2B5EF4-FFF2-40B4-BE49-F238E27FC236}">
                <a16:creationId xmlns:a16="http://schemas.microsoft.com/office/drawing/2014/main" id="{5A6416B6-BC9B-4EE2-AD28-7EDF267AC8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6858000"/>
          </a:xfrm>
          <a:prstGeom prst="rect">
            <a:avLst/>
          </a:prstGeom>
        </p:spPr>
      </p:pic>
    </p:spTree>
    <p:extLst>
      <p:ext uri="{BB962C8B-B14F-4D97-AF65-F5344CB8AC3E}">
        <p14:creationId xmlns:p14="http://schemas.microsoft.com/office/powerpoint/2010/main" val="37729289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Picture 34">
            <a:extLst>
              <a:ext uri="{FF2B5EF4-FFF2-40B4-BE49-F238E27FC236}">
                <a16:creationId xmlns:a16="http://schemas.microsoft.com/office/drawing/2014/main" id="{9DDEF707-9106-AF44-80EE-6605FACB22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67B52306-8B1B-4A45-9FE7-8D2A3273A563}"/>
              </a:ext>
            </a:extLst>
          </p:cNvPr>
          <p:cNvSpPr txBox="1"/>
          <p:nvPr/>
        </p:nvSpPr>
        <p:spPr>
          <a:xfrm>
            <a:off x="228600" y="228600"/>
            <a:ext cx="1049195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4990"/>
                </a:solidFill>
                <a:effectLst/>
                <a:uLnTx/>
                <a:uFillTx/>
                <a:latin typeface="Arial" panose="020B0604020202020204" pitchFamily="34" charset="0"/>
                <a:ea typeface="+mn-ea"/>
                <a:cs typeface="Arial" panose="020B0604020202020204" pitchFamily="34" charset="0"/>
              </a:rPr>
              <a:t>TROY MICR Issuance Workflow Assessment</a:t>
            </a:r>
          </a:p>
        </p:txBody>
      </p:sp>
      <p:sp>
        <p:nvSpPr>
          <p:cNvPr id="5" name="Subtitle 2">
            <a:extLst>
              <a:ext uri="{FF2B5EF4-FFF2-40B4-BE49-F238E27FC236}">
                <a16:creationId xmlns:a16="http://schemas.microsoft.com/office/drawing/2014/main" id="{DFDD689B-9761-BE43-A4C5-A20C9547EAEA}"/>
              </a:ext>
            </a:extLst>
          </p:cNvPr>
          <p:cNvSpPr txBox="1">
            <a:spLocks/>
          </p:cNvSpPr>
          <p:nvPr/>
        </p:nvSpPr>
        <p:spPr>
          <a:xfrm>
            <a:off x="266180" y="874980"/>
            <a:ext cx="8546516" cy="49959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0"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Uncover security gaps and inefficiencies typically missed by an internal assessor.</a:t>
            </a:r>
          </a:p>
        </p:txBody>
      </p:sp>
      <p:sp>
        <p:nvSpPr>
          <p:cNvPr id="7" name="Subtitle 2">
            <a:extLst>
              <a:ext uri="{FF2B5EF4-FFF2-40B4-BE49-F238E27FC236}">
                <a16:creationId xmlns:a16="http://schemas.microsoft.com/office/drawing/2014/main" id="{D9E20176-7868-7B4F-9075-DCBF3EF23C49}"/>
              </a:ext>
            </a:extLst>
          </p:cNvPr>
          <p:cNvSpPr txBox="1">
            <a:spLocks/>
          </p:cNvSpPr>
          <p:nvPr/>
        </p:nvSpPr>
        <p:spPr>
          <a:xfrm>
            <a:off x="266179" y="1531652"/>
            <a:ext cx="5262261" cy="49959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Find the perfect solution for your clients</a:t>
            </a:r>
          </a:p>
        </p:txBody>
      </p:sp>
      <p:sp>
        <p:nvSpPr>
          <p:cNvPr id="8" name="Subtitle 2">
            <a:extLst>
              <a:ext uri="{FF2B5EF4-FFF2-40B4-BE49-F238E27FC236}">
                <a16:creationId xmlns:a16="http://schemas.microsoft.com/office/drawing/2014/main" id="{4AEDD437-DA3F-6047-BE3A-29D1D68C4E31}"/>
              </a:ext>
            </a:extLst>
          </p:cNvPr>
          <p:cNvSpPr txBox="1">
            <a:spLocks/>
          </p:cNvSpPr>
          <p:nvPr/>
        </p:nvSpPr>
        <p:spPr>
          <a:xfrm>
            <a:off x="6096000" y="4052031"/>
            <a:ext cx="5262261" cy="49959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Why your bank needs this assessment</a:t>
            </a:r>
          </a:p>
        </p:txBody>
      </p:sp>
      <p:sp>
        <p:nvSpPr>
          <p:cNvPr id="9" name="Subtitle 2">
            <a:extLst>
              <a:ext uri="{FF2B5EF4-FFF2-40B4-BE49-F238E27FC236}">
                <a16:creationId xmlns:a16="http://schemas.microsoft.com/office/drawing/2014/main" id="{D2E7257E-A3C1-E645-A540-0CBD1966C030}"/>
              </a:ext>
            </a:extLst>
          </p:cNvPr>
          <p:cNvSpPr txBox="1">
            <a:spLocks/>
          </p:cNvSpPr>
          <p:nvPr/>
        </p:nvSpPr>
        <p:spPr>
          <a:xfrm>
            <a:off x="903197" y="2247268"/>
            <a:ext cx="4610620" cy="49959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0"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Recommendations to increase your retail ROI</a:t>
            </a:r>
          </a:p>
        </p:txBody>
      </p:sp>
      <p:sp>
        <p:nvSpPr>
          <p:cNvPr id="10" name="Subtitle 2">
            <a:extLst>
              <a:ext uri="{FF2B5EF4-FFF2-40B4-BE49-F238E27FC236}">
                <a16:creationId xmlns:a16="http://schemas.microsoft.com/office/drawing/2014/main" id="{65F4D1C3-06B2-3243-A1D8-45EC544087BC}"/>
              </a:ext>
            </a:extLst>
          </p:cNvPr>
          <p:cNvSpPr txBox="1">
            <a:spLocks/>
          </p:cNvSpPr>
          <p:nvPr/>
        </p:nvSpPr>
        <p:spPr>
          <a:xfrm>
            <a:off x="903197" y="2936836"/>
            <a:ext cx="4610620" cy="49959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0"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Protocols that are wasting time and money</a:t>
            </a:r>
          </a:p>
        </p:txBody>
      </p:sp>
      <p:sp>
        <p:nvSpPr>
          <p:cNvPr id="11" name="Subtitle 2">
            <a:extLst>
              <a:ext uri="{FF2B5EF4-FFF2-40B4-BE49-F238E27FC236}">
                <a16:creationId xmlns:a16="http://schemas.microsoft.com/office/drawing/2014/main" id="{A3D8BF12-25CD-C248-BA7B-B54E5690CA33}"/>
              </a:ext>
            </a:extLst>
          </p:cNvPr>
          <p:cNvSpPr txBox="1">
            <a:spLocks/>
          </p:cNvSpPr>
          <p:nvPr/>
        </p:nvSpPr>
        <p:spPr>
          <a:xfrm>
            <a:off x="903197" y="3666164"/>
            <a:ext cx="4610620" cy="49959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0"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Task Automation to decrease internal fraud risks</a:t>
            </a:r>
          </a:p>
        </p:txBody>
      </p:sp>
      <p:sp>
        <p:nvSpPr>
          <p:cNvPr id="12" name="Subtitle 2">
            <a:extLst>
              <a:ext uri="{FF2B5EF4-FFF2-40B4-BE49-F238E27FC236}">
                <a16:creationId xmlns:a16="http://schemas.microsoft.com/office/drawing/2014/main" id="{9A56E91E-B3C5-2548-8B6E-FBF1925E2225}"/>
              </a:ext>
            </a:extLst>
          </p:cNvPr>
          <p:cNvSpPr txBox="1">
            <a:spLocks/>
          </p:cNvSpPr>
          <p:nvPr/>
        </p:nvSpPr>
        <p:spPr>
          <a:xfrm>
            <a:off x="903197" y="4276222"/>
            <a:ext cx="4610620" cy="64673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0"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Recommendations for increasing the security on printed financial instruments</a:t>
            </a:r>
          </a:p>
        </p:txBody>
      </p:sp>
      <p:sp>
        <p:nvSpPr>
          <p:cNvPr id="13" name="Subtitle 2">
            <a:extLst>
              <a:ext uri="{FF2B5EF4-FFF2-40B4-BE49-F238E27FC236}">
                <a16:creationId xmlns:a16="http://schemas.microsoft.com/office/drawing/2014/main" id="{7C1D6B5D-4FD8-BD4C-AC13-4DA3823D5E20}"/>
              </a:ext>
            </a:extLst>
          </p:cNvPr>
          <p:cNvSpPr txBox="1">
            <a:spLocks/>
          </p:cNvSpPr>
          <p:nvPr/>
        </p:nvSpPr>
        <p:spPr>
          <a:xfrm>
            <a:off x="903197" y="5120705"/>
            <a:ext cx="4610620" cy="64673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0"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Uncover security gaps within existing workflows</a:t>
            </a:r>
          </a:p>
        </p:txBody>
      </p:sp>
      <p:sp>
        <p:nvSpPr>
          <p:cNvPr id="14" name="Subtitle 2">
            <a:extLst>
              <a:ext uri="{FF2B5EF4-FFF2-40B4-BE49-F238E27FC236}">
                <a16:creationId xmlns:a16="http://schemas.microsoft.com/office/drawing/2014/main" id="{0ABC496C-D009-DE4E-8957-B6D5E0320B7D}"/>
              </a:ext>
            </a:extLst>
          </p:cNvPr>
          <p:cNvSpPr txBox="1">
            <a:spLocks/>
          </p:cNvSpPr>
          <p:nvPr/>
        </p:nvSpPr>
        <p:spPr>
          <a:xfrm>
            <a:off x="903197" y="5820786"/>
            <a:ext cx="4610620" cy="64673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0"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Recommendations to improve workflow efficiency and decrease expenses</a:t>
            </a:r>
          </a:p>
        </p:txBody>
      </p:sp>
      <p:sp>
        <p:nvSpPr>
          <p:cNvPr id="15" name="Subtitle 2">
            <a:extLst>
              <a:ext uri="{FF2B5EF4-FFF2-40B4-BE49-F238E27FC236}">
                <a16:creationId xmlns:a16="http://schemas.microsoft.com/office/drawing/2014/main" id="{7B4EB078-456D-6B40-B8B2-5CB36B360F8F}"/>
              </a:ext>
            </a:extLst>
          </p:cNvPr>
          <p:cNvSpPr txBox="1">
            <a:spLocks/>
          </p:cNvSpPr>
          <p:nvPr/>
        </p:nvSpPr>
        <p:spPr>
          <a:xfrm>
            <a:off x="6438038" y="4767647"/>
            <a:ext cx="4610620" cy="49959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0"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Financial impact: savings &amp; return on investment</a:t>
            </a:r>
          </a:p>
        </p:txBody>
      </p:sp>
      <p:sp>
        <p:nvSpPr>
          <p:cNvPr id="16" name="Subtitle 2">
            <a:extLst>
              <a:ext uri="{FF2B5EF4-FFF2-40B4-BE49-F238E27FC236}">
                <a16:creationId xmlns:a16="http://schemas.microsoft.com/office/drawing/2014/main" id="{A1215D44-82D4-B44C-8CEB-F75FD3D4FD1D}"/>
              </a:ext>
            </a:extLst>
          </p:cNvPr>
          <p:cNvSpPr txBox="1">
            <a:spLocks/>
          </p:cNvSpPr>
          <p:nvPr/>
        </p:nvSpPr>
        <p:spPr>
          <a:xfrm>
            <a:off x="6438038" y="5324695"/>
            <a:ext cx="4610620" cy="49959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0"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Increased internal and external security</a:t>
            </a:r>
          </a:p>
        </p:txBody>
      </p:sp>
      <p:sp>
        <p:nvSpPr>
          <p:cNvPr id="17" name="Subtitle 2">
            <a:extLst>
              <a:ext uri="{FF2B5EF4-FFF2-40B4-BE49-F238E27FC236}">
                <a16:creationId xmlns:a16="http://schemas.microsoft.com/office/drawing/2014/main" id="{DF0D84D1-B733-3644-9CB0-FB2DC72ED9D5}"/>
              </a:ext>
            </a:extLst>
          </p:cNvPr>
          <p:cNvSpPr txBox="1">
            <a:spLocks/>
          </p:cNvSpPr>
          <p:nvPr/>
        </p:nvSpPr>
        <p:spPr>
          <a:xfrm>
            <a:off x="6438038" y="5881743"/>
            <a:ext cx="4610620" cy="85414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0" i="0" u="none" strike="noStrike" kern="1200" cap="none" spc="0" normalizeH="0" baseline="0" noProof="0" dirty="0">
                <a:ln>
                  <a:noFill/>
                </a:ln>
                <a:solidFill>
                  <a:srgbClr val="414140"/>
                </a:solidFill>
                <a:effectLst/>
                <a:uLnTx/>
                <a:uFillTx/>
                <a:latin typeface="Arial" panose="020B0604020202020204" pitchFamily="34" charset="0"/>
                <a:ea typeface="+mn-ea"/>
                <a:cs typeface="Arial" panose="020B0604020202020204" pitchFamily="34" charset="0"/>
              </a:rPr>
              <a:t>Improved processes for customer retention and quality service</a:t>
            </a:r>
          </a:p>
        </p:txBody>
      </p:sp>
      <p:pic>
        <p:nvPicPr>
          <p:cNvPr id="23" name="Graphic 22">
            <a:extLst>
              <a:ext uri="{FF2B5EF4-FFF2-40B4-BE49-F238E27FC236}">
                <a16:creationId xmlns:a16="http://schemas.microsoft.com/office/drawing/2014/main" id="{C7A7A74B-D5CE-3348-A49B-F545DF759903}"/>
              </a:ext>
            </a:extLst>
          </p:cNvPr>
          <p:cNvPicPr>
            <a:picLocks/>
          </p:cNvPicPr>
          <p:nvPr/>
        </p:nvPicPr>
        <p:blipFill>
          <a:blip r:embed="rId4">
            <a:extLst>
              <a:ext uri="{96DAC541-7B7A-43D3-8B79-37D633B846F1}">
                <asvg:svgBlip xmlns:asvg="http://schemas.microsoft.com/office/drawing/2016/SVG/main" xmlns="" r:embed="rId5"/>
              </a:ext>
            </a:extLst>
          </a:blip>
          <a:stretch>
            <a:fillRect/>
          </a:stretch>
        </p:blipFill>
        <p:spPr>
          <a:xfrm>
            <a:off x="10243930" y="315301"/>
            <a:ext cx="1632770" cy="466506"/>
          </a:xfrm>
          <a:prstGeom prst="rect">
            <a:avLst/>
          </a:prstGeom>
        </p:spPr>
      </p:pic>
      <p:pic>
        <p:nvPicPr>
          <p:cNvPr id="24" name="Graphic 23">
            <a:extLst>
              <a:ext uri="{FF2B5EF4-FFF2-40B4-BE49-F238E27FC236}">
                <a16:creationId xmlns:a16="http://schemas.microsoft.com/office/drawing/2014/main" id="{729E2529-709E-9D45-8658-DBE394F85F17}"/>
              </a:ext>
            </a:extLst>
          </p:cNvPr>
          <p:cNvPicPr>
            <a:picLocks/>
          </p:cNvPicPr>
          <p:nvPr/>
        </p:nvPicPr>
        <p:blipFill>
          <a:blip r:embed="rId6">
            <a:extLst>
              <a:ext uri="{96DAC541-7B7A-43D3-8B79-37D633B846F1}">
                <asvg:svgBlip xmlns:asvg="http://schemas.microsoft.com/office/drawing/2016/SVG/main" xmlns="" r:embed="rId7"/>
              </a:ext>
            </a:extLst>
          </a:blip>
          <a:stretch>
            <a:fillRect/>
          </a:stretch>
        </p:blipFill>
        <p:spPr>
          <a:xfrm>
            <a:off x="6096000" y="4748373"/>
            <a:ext cx="292100" cy="292100"/>
          </a:xfrm>
          <a:prstGeom prst="rect">
            <a:avLst/>
          </a:prstGeom>
        </p:spPr>
      </p:pic>
      <p:pic>
        <p:nvPicPr>
          <p:cNvPr id="25" name="Graphic 24">
            <a:extLst>
              <a:ext uri="{FF2B5EF4-FFF2-40B4-BE49-F238E27FC236}">
                <a16:creationId xmlns:a16="http://schemas.microsoft.com/office/drawing/2014/main" id="{1797E7A6-1E96-9944-8129-06E1EA6BF8FA}"/>
              </a:ext>
            </a:extLst>
          </p:cNvPr>
          <p:cNvPicPr>
            <a:picLocks/>
          </p:cNvPicPr>
          <p:nvPr/>
        </p:nvPicPr>
        <p:blipFill>
          <a:blip r:embed="rId6">
            <a:extLst>
              <a:ext uri="{96DAC541-7B7A-43D3-8B79-37D633B846F1}">
                <asvg:svgBlip xmlns:asvg="http://schemas.microsoft.com/office/drawing/2016/SVG/main" xmlns="" r:embed="rId7"/>
              </a:ext>
            </a:extLst>
          </a:blip>
          <a:stretch>
            <a:fillRect/>
          </a:stretch>
        </p:blipFill>
        <p:spPr>
          <a:xfrm>
            <a:off x="6096000" y="5304965"/>
            <a:ext cx="292100" cy="292100"/>
          </a:xfrm>
          <a:prstGeom prst="rect">
            <a:avLst/>
          </a:prstGeom>
        </p:spPr>
      </p:pic>
      <p:pic>
        <p:nvPicPr>
          <p:cNvPr id="26" name="Graphic 25">
            <a:extLst>
              <a:ext uri="{FF2B5EF4-FFF2-40B4-BE49-F238E27FC236}">
                <a16:creationId xmlns:a16="http://schemas.microsoft.com/office/drawing/2014/main" id="{EC34A4BE-8D7B-AE48-B55E-986A209F5186}"/>
              </a:ext>
            </a:extLst>
          </p:cNvPr>
          <p:cNvPicPr>
            <a:picLocks/>
          </p:cNvPicPr>
          <p:nvPr/>
        </p:nvPicPr>
        <p:blipFill>
          <a:blip r:embed="rId6">
            <a:extLst>
              <a:ext uri="{96DAC541-7B7A-43D3-8B79-37D633B846F1}">
                <asvg:svgBlip xmlns:asvg="http://schemas.microsoft.com/office/drawing/2016/SVG/main" xmlns="" r:embed="rId7"/>
              </a:ext>
            </a:extLst>
          </a:blip>
          <a:stretch>
            <a:fillRect/>
          </a:stretch>
        </p:blipFill>
        <p:spPr>
          <a:xfrm>
            <a:off x="6096000" y="5888061"/>
            <a:ext cx="292100" cy="292100"/>
          </a:xfrm>
          <a:prstGeom prst="rect">
            <a:avLst/>
          </a:prstGeom>
        </p:spPr>
      </p:pic>
      <p:pic>
        <p:nvPicPr>
          <p:cNvPr id="27" name="Graphic 26">
            <a:extLst>
              <a:ext uri="{FF2B5EF4-FFF2-40B4-BE49-F238E27FC236}">
                <a16:creationId xmlns:a16="http://schemas.microsoft.com/office/drawing/2014/main" id="{12C92BB1-03F2-AC4C-94ED-683152DCEC14}"/>
              </a:ext>
            </a:extLst>
          </p:cNvPr>
          <p:cNvPicPr>
            <a:picLocks/>
          </p:cNvPicPr>
          <p:nvPr/>
        </p:nvPicPr>
        <p:blipFill>
          <a:blip r:embed="rId8">
            <a:extLst>
              <a:ext uri="{96DAC541-7B7A-43D3-8B79-37D633B846F1}">
                <asvg:svgBlip xmlns:asvg="http://schemas.microsoft.com/office/drawing/2016/SVG/main" xmlns="" r:embed="rId9"/>
              </a:ext>
            </a:extLst>
          </a:blip>
          <a:stretch>
            <a:fillRect/>
          </a:stretch>
        </p:blipFill>
        <p:spPr>
          <a:xfrm>
            <a:off x="266179" y="2138390"/>
            <a:ext cx="502478" cy="373270"/>
          </a:xfrm>
          <a:prstGeom prst="rect">
            <a:avLst/>
          </a:prstGeom>
        </p:spPr>
      </p:pic>
      <p:pic>
        <p:nvPicPr>
          <p:cNvPr id="28" name="Graphic 27">
            <a:extLst>
              <a:ext uri="{FF2B5EF4-FFF2-40B4-BE49-F238E27FC236}">
                <a16:creationId xmlns:a16="http://schemas.microsoft.com/office/drawing/2014/main" id="{AF0431ED-D52C-DD4E-92BF-3739C01F5E4A}"/>
              </a:ext>
            </a:extLst>
          </p:cNvPr>
          <p:cNvPicPr>
            <a:picLocks/>
          </p:cNvPicPr>
          <p:nvPr/>
        </p:nvPicPr>
        <p:blipFill>
          <a:blip r:embed="rId10">
            <a:extLst>
              <a:ext uri="{96DAC541-7B7A-43D3-8B79-37D633B846F1}">
                <asvg:svgBlip xmlns:asvg="http://schemas.microsoft.com/office/drawing/2016/SVG/main" xmlns="" r:embed="rId11"/>
              </a:ext>
            </a:extLst>
          </a:blip>
          <a:stretch>
            <a:fillRect/>
          </a:stretch>
        </p:blipFill>
        <p:spPr>
          <a:xfrm>
            <a:off x="302071" y="2826637"/>
            <a:ext cx="430695" cy="516834"/>
          </a:xfrm>
          <a:prstGeom prst="rect">
            <a:avLst/>
          </a:prstGeom>
        </p:spPr>
      </p:pic>
      <p:pic>
        <p:nvPicPr>
          <p:cNvPr id="29" name="Graphic 28">
            <a:extLst>
              <a:ext uri="{FF2B5EF4-FFF2-40B4-BE49-F238E27FC236}">
                <a16:creationId xmlns:a16="http://schemas.microsoft.com/office/drawing/2014/main" id="{3F0BB006-46D7-0549-93B2-9A45A720C802}"/>
              </a:ext>
            </a:extLst>
          </p:cNvPr>
          <p:cNvPicPr>
            <a:picLocks/>
          </p:cNvPicPr>
          <p:nvPr/>
        </p:nvPicPr>
        <p:blipFill>
          <a:blip r:embed="rId12">
            <a:extLst>
              <a:ext uri="{96DAC541-7B7A-43D3-8B79-37D633B846F1}">
                <asvg:svgBlip xmlns:asvg="http://schemas.microsoft.com/office/drawing/2016/SVG/main" xmlns="" r:embed="rId13"/>
              </a:ext>
            </a:extLst>
          </a:blip>
          <a:stretch>
            <a:fillRect/>
          </a:stretch>
        </p:blipFill>
        <p:spPr>
          <a:xfrm>
            <a:off x="269768" y="3661668"/>
            <a:ext cx="495300" cy="366092"/>
          </a:xfrm>
          <a:prstGeom prst="rect">
            <a:avLst/>
          </a:prstGeom>
        </p:spPr>
      </p:pic>
      <p:pic>
        <p:nvPicPr>
          <p:cNvPr id="30" name="Graphic 29">
            <a:extLst>
              <a:ext uri="{FF2B5EF4-FFF2-40B4-BE49-F238E27FC236}">
                <a16:creationId xmlns:a16="http://schemas.microsoft.com/office/drawing/2014/main" id="{A1A6E8BD-8973-3B43-9F01-D390BC9F16A9}"/>
              </a:ext>
            </a:extLst>
          </p:cNvPr>
          <p:cNvPicPr>
            <a:picLocks/>
          </p:cNvPicPr>
          <p:nvPr/>
        </p:nvPicPr>
        <p:blipFill>
          <a:blip r:embed="rId14">
            <a:extLst>
              <a:ext uri="{96DAC541-7B7A-43D3-8B79-37D633B846F1}">
                <asvg:svgBlip xmlns:asvg="http://schemas.microsoft.com/office/drawing/2016/SVG/main" xmlns="" r:embed="rId15"/>
              </a:ext>
            </a:extLst>
          </a:blip>
          <a:stretch>
            <a:fillRect/>
          </a:stretch>
        </p:blipFill>
        <p:spPr>
          <a:xfrm>
            <a:off x="294892" y="4303429"/>
            <a:ext cx="445052" cy="495300"/>
          </a:xfrm>
          <a:prstGeom prst="rect">
            <a:avLst/>
          </a:prstGeom>
        </p:spPr>
      </p:pic>
      <p:pic>
        <p:nvPicPr>
          <p:cNvPr id="31" name="Graphic 30">
            <a:extLst>
              <a:ext uri="{FF2B5EF4-FFF2-40B4-BE49-F238E27FC236}">
                <a16:creationId xmlns:a16="http://schemas.microsoft.com/office/drawing/2014/main" id="{169B9CFC-D4F8-084E-9C61-0ED09D4583BB}"/>
              </a:ext>
            </a:extLst>
          </p:cNvPr>
          <p:cNvPicPr>
            <a:picLocks/>
          </p:cNvPicPr>
          <p:nvPr/>
        </p:nvPicPr>
        <p:blipFill>
          <a:blip r:embed="rId16">
            <a:extLst>
              <a:ext uri="{96DAC541-7B7A-43D3-8B79-37D633B846F1}">
                <asvg:svgBlip xmlns:asvg="http://schemas.microsoft.com/office/drawing/2016/SVG/main" xmlns="" r:embed="rId17"/>
              </a:ext>
            </a:extLst>
          </a:blip>
          <a:stretch>
            <a:fillRect/>
          </a:stretch>
        </p:blipFill>
        <p:spPr>
          <a:xfrm>
            <a:off x="345140" y="5058686"/>
            <a:ext cx="344556" cy="466586"/>
          </a:xfrm>
          <a:prstGeom prst="rect">
            <a:avLst/>
          </a:prstGeom>
        </p:spPr>
      </p:pic>
      <p:pic>
        <p:nvPicPr>
          <p:cNvPr id="32" name="Graphic 31">
            <a:extLst>
              <a:ext uri="{FF2B5EF4-FFF2-40B4-BE49-F238E27FC236}">
                <a16:creationId xmlns:a16="http://schemas.microsoft.com/office/drawing/2014/main" id="{15B1764C-2F65-3D43-86AA-07A2393C526B}"/>
              </a:ext>
            </a:extLst>
          </p:cNvPr>
          <p:cNvPicPr>
            <a:picLocks/>
          </p:cNvPicPr>
          <p:nvPr/>
        </p:nvPicPr>
        <p:blipFill>
          <a:blip r:embed="rId18">
            <a:extLst>
              <a:ext uri="{96DAC541-7B7A-43D3-8B79-37D633B846F1}">
                <asvg:svgBlip xmlns:asvg="http://schemas.microsoft.com/office/drawing/2016/SVG/main" xmlns="" r:embed="rId19"/>
              </a:ext>
            </a:extLst>
          </a:blip>
          <a:stretch>
            <a:fillRect/>
          </a:stretch>
        </p:blipFill>
        <p:spPr>
          <a:xfrm>
            <a:off x="305660" y="5862335"/>
            <a:ext cx="423517" cy="430695"/>
          </a:xfrm>
          <a:prstGeom prst="rect">
            <a:avLst/>
          </a:prstGeom>
        </p:spPr>
      </p:pic>
    </p:spTree>
    <p:extLst>
      <p:ext uri="{BB962C8B-B14F-4D97-AF65-F5344CB8AC3E}">
        <p14:creationId xmlns:p14="http://schemas.microsoft.com/office/powerpoint/2010/main" val="216390255"/>
      </p:ext>
    </p:extLst>
  </p:cSld>
  <p:clrMapOvr>
    <a:masterClrMapping/>
  </p:clrMapOvr>
</p:sld>
</file>

<file path=ppt/theme/theme1.xml><?xml version="1.0" encoding="utf-8"?>
<a:theme xmlns:a="http://schemas.openxmlformats.org/drawingml/2006/main" name="TROY 2016 Powerpoint template">
  <a:themeElements>
    <a:clrScheme name="Custom 8">
      <a:dk1>
        <a:srgbClr val="000000"/>
      </a:dk1>
      <a:lt1>
        <a:srgbClr val="FFFFFF"/>
      </a:lt1>
      <a:dk2>
        <a:srgbClr val="000000"/>
      </a:dk2>
      <a:lt2>
        <a:srgbClr val="808080"/>
      </a:lt2>
      <a:accent1>
        <a:srgbClr val="004990"/>
      </a:accent1>
      <a:accent2>
        <a:srgbClr val="5F5F5F"/>
      </a:accent2>
      <a:accent3>
        <a:srgbClr val="BFBFBF"/>
      </a:accent3>
      <a:accent4>
        <a:srgbClr val="000000"/>
      </a:accent4>
      <a:accent5>
        <a:srgbClr val="002448"/>
      </a:accent5>
      <a:accent6>
        <a:srgbClr val="606060"/>
      </a:accent6>
      <a:hlink>
        <a:srgbClr val="004990"/>
      </a:hlink>
      <a:folHlink>
        <a:srgbClr val="A5A5A5"/>
      </a:folHlink>
    </a:clrScheme>
    <a:fontScheme name="PT Serif">
      <a:majorFont>
        <a:latin typeface="PT Serif"/>
        <a:ea typeface=""/>
        <a:cs typeface=""/>
      </a:majorFont>
      <a:minorFont>
        <a:latin typeface="PT Serif"/>
        <a:ea typeface=""/>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lide master option 1 [Read-Only]" id="{87BDF0F4-7D5F-4826-8A24-683A28366A19}" vid="{567A62B7-D958-4427-8EF1-4C8E3A88CBD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_activity xmlns="0378f648-74ae-4320-a336-03907344063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E1C3E5729F6A844BDE96AEE379577C3" ma:contentTypeVersion="17" ma:contentTypeDescription="Create a new document." ma:contentTypeScope="" ma:versionID="c191da46da4a96087b3218840971506c">
  <xsd:schema xmlns:xsd="http://www.w3.org/2001/XMLSchema" xmlns:xs="http://www.w3.org/2001/XMLSchema" xmlns:p="http://schemas.microsoft.com/office/2006/metadata/properties" xmlns:ns1="http://schemas.microsoft.com/sharepoint/v3" xmlns:ns3="0378f648-74ae-4320-a336-039073440633" xmlns:ns4="b1d3c9b5-df70-4462-938e-bbfc45667116" targetNamespace="http://schemas.microsoft.com/office/2006/metadata/properties" ma:root="true" ma:fieldsID="f57555fb3c6d15a070abba1f34b102d2" ns1:_="" ns3:_="" ns4:_="">
    <xsd:import namespace="http://schemas.microsoft.com/sharepoint/v3"/>
    <xsd:import namespace="0378f648-74ae-4320-a336-039073440633"/>
    <xsd:import namespace="b1d3c9b5-df70-4462-938e-bbfc45667116"/>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3:MediaServiceDateTaken" minOccurs="0"/>
                <xsd:element ref="ns3:MediaServiceLocation" minOccurs="0"/>
                <xsd:element ref="ns1:_ip_UnifiedCompliancePolicyProperties" minOccurs="0"/>
                <xsd:element ref="ns1:_ip_UnifiedCompliancePolicyUIAction" minOccurs="0"/>
                <xsd:element ref="ns3:MediaLengthInSecond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1" nillable="true" ma:displayName="Unified Compliance Policy Properties" ma:hidden="true" ma:internalName="_ip_UnifiedCompliancePolicyProperties">
      <xsd:simpleType>
        <xsd:restriction base="dms:Note"/>
      </xsd:simpleType>
    </xsd:element>
    <xsd:element name="_ip_UnifiedCompliancePolicyUIAction" ma:index="2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378f648-74ae-4320-a336-03907344063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LengthInSeconds" ma:index="23" nillable="true" ma:displayName="Length (seconds)" ma:internalName="MediaLengthInSeconds" ma:readOnly="true">
      <xsd:simpleType>
        <xsd:restriction base="dms:Unknown"/>
      </xsd:simpleType>
    </xsd:element>
    <xsd:element name="_activity" ma:index="24"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1d3c9b5-df70-4462-938e-bbfc45667116"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7A4B6B2-0208-4095-9A49-04C4CCDF61AC}">
  <ds:schemaRefs>
    <ds:schemaRef ds:uri="http://schemas.microsoft.com/sharepoint/v3/contenttype/forms"/>
  </ds:schemaRefs>
</ds:datastoreItem>
</file>

<file path=customXml/itemProps2.xml><?xml version="1.0" encoding="utf-8"?>
<ds:datastoreItem xmlns:ds="http://schemas.openxmlformats.org/officeDocument/2006/customXml" ds:itemID="{AE6F1133-CF2C-4F02-8788-203EC6EBE410}">
  <ds:schemaRefs>
    <ds:schemaRef ds:uri="http://schemas.microsoft.com/office/2006/metadata/properties"/>
    <ds:schemaRef ds:uri="http://schemas.microsoft.com/office/2006/documentManagement/types"/>
    <ds:schemaRef ds:uri="http://schemas.microsoft.com/office/infopath/2007/PartnerControls"/>
    <ds:schemaRef ds:uri="0378f648-74ae-4320-a336-039073440633"/>
    <ds:schemaRef ds:uri="http://schemas.openxmlformats.org/package/2006/metadata/core-properties"/>
    <ds:schemaRef ds:uri="b1d3c9b5-df70-4462-938e-bbfc45667116"/>
    <ds:schemaRef ds:uri="http://purl.org/dc/elements/1.1/"/>
    <ds:schemaRef ds:uri="http://purl.org/dc/terms/"/>
    <ds:schemaRef ds:uri="http://schemas.microsoft.com/sharepoint/v3"/>
    <ds:schemaRef ds:uri="http://www.w3.org/XML/1998/namespace"/>
    <ds:schemaRef ds:uri="http://purl.org/dc/dcmitype/"/>
  </ds:schemaRefs>
</ds:datastoreItem>
</file>

<file path=customXml/itemProps3.xml><?xml version="1.0" encoding="utf-8"?>
<ds:datastoreItem xmlns:ds="http://schemas.openxmlformats.org/officeDocument/2006/customXml" ds:itemID="{5ED1131E-5643-4860-BB47-8E1A042368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0378f648-74ae-4320-a336-039073440633"/>
    <ds:schemaRef ds:uri="b1d3c9b5-df70-4462-938e-bbfc4566711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4332</TotalTime>
  <Words>595</Words>
  <Application>Microsoft Office PowerPoint</Application>
  <PresentationFormat>Widescreen</PresentationFormat>
  <Paragraphs>76</Paragraphs>
  <Slides>7</Slides>
  <Notes>6</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7</vt:i4>
      </vt:variant>
    </vt:vector>
  </HeadingPairs>
  <TitlesOfParts>
    <vt:vector size="14" baseType="lpstr">
      <vt:lpstr>Arial</vt:lpstr>
      <vt:lpstr>Calibri</vt:lpstr>
      <vt:lpstr>Proxima Nova</vt:lpstr>
      <vt:lpstr>PT Serif</vt:lpstr>
      <vt:lpstr>Univers LT Std 47 Cn Lt</vt:lpstr>
      <vt:lpstr>TROY 2016 Powerpoint template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HP Commercial Sales Engagement</dc:title>
  <dc:creator>Brian McMillen</dc:creator>
  <cp:lastModifiedBy>Brent Martin</cp:lastModifiedBy>
  <cp:revision>24</cp:revision>
  <dcterms:created xsi:type="dcterms:W3CDTF">2020-04-13T12:28:25Z</dcterms:created>
  <dcterms:modified xsi:type="dcterms:W3CDTF">2023-06-06T18:27:41Z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0x010100CE1C3E5729F6A844BDE96AEE379577C3</vt:lpwstr>
  </property>
</Properties>
</file>